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5"/>
  </p:notesMasterIdLst>
  <p:handoutMasterIdLst>
    <p:handoutMasterId r:id="rId36"/>
  </p:handoutMasterIdLst>
  <p:sldIdLst>
    <p:sldId id="531" r:id="rId2"/>
    <p:sldId id="535" r:id="rId3"/>
    <p:sldId id="289" r:id="rId4"/>
    <p:sldId id="292" r:id="rId5"/>
    <p:sldId id="540" r:id="rId6"/>
    <p:sldId id="533" r:id="rId7"/>
    <p:sldId id="534" r:id="rId8"/>
    <p:sldId id="536" r:id="rId9"/>
    <p:sldId id="537" r:id="rId10"/>
    <p:sldId id="298" r:id="rId11"/>
    <p:sldId id="538" r:id="rId12"/>
    <p:sldId id="539" r:id="rId13"/>
    <p:sldId id="541" r:id="rId14"/>
    <p:sldId id="542" r:id="rId15"/>
    <p:sldId id="543" r:id="rId16"/>
    <p:sldId id="544" r:id="rId17"/>
    <p:sldId id="545" r:id="rId18"/>
    <p:sldId id="557" r:id="rId19"/>
    <p:sldId id="560" r:id="rId20"/>
    <p:sldId id="548" r:id="rId21"/>
    <p:sldId id="549" r:id="rId22"/>
    <p:sldId id="551" r:id="rId23"/>
    <p:sldId id="558" r:id="rId24"/>
    <p:sldId id="550" r:id="rId25"/>
    <p:sldId id="555" r:id="rId26"/>
    <p:sldId id="556" r:id="rId27"/>
    <p:sldId id="559" r:id="rId28"/>
    <p:sldId id="552" r:id="rId29"/>
    <p:sldId id="553" r:id="rId30"/>
    <p:sldId id="554" r:id="rId31"/>
    <p:sldId id="546" r:id="rId32"/>
    <p:sldId id="547" r:id="rId33"/>
    <p:sldId id="301" r:id="rId34"/>
  </p:sldIdLst>
  <p:sldSz cx="12192000" cy="6858000"/>
  <p:notesSz cx="6858000" cy="9144000"/>
  <p:embeddedFontLst>
    <p:embeddedFont>
      <p:font typeface="Aharoni" panose="02010803020104030203" pitchFamily="2" charset="-79"/>
      <p:bold r:id="rId37"/>
    </p:embeddedFont>
    <p:embeddedFont>
      <p:font typeface="Fira Sans Extra Condensed Medium" panose="020B0604020202020204"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Montserrat Medium" panose="00000600000000000000" pitchFamily="2" charset="0"/>
      <p:regular r:id="rId46"/>
      <p:italic r:id="rId47"/>
    </p:embeddedFont>
    <p:embeddedFont>
      <p:font typeface="Open Sans" panose="020B0606030504020204" pitchFamily="34" charset="0"/>
      <p:regular r:id="rId48"/>
      <p:bold r:id="rId49"/>
      <p:italic r:id="rId50"/>
      <p:boldItalic r:id="rId51"/>
    </p:embeddedFont>
    <p:embeddedFont>
      <p:font typeface="Plus Jakarta Sans" panose="020B0604020202020204" charset="0"/>
      <p:regular r:id="rId52"/>
      <p:bold r:id="rId53"/>
      <p:italic r:id="rId54"/>
      <p:boldItalic r:id="rId55"/>
    </p:embeddedFont>
    <p:embeddedFont>
      <p:font typeface="Poppins" panose="00000500000000000000" pitchFamily="2" charset="0"/>
      <p:regular r:id="rId56"/>
      <p:bold r:id="rId57"/>
      <p:italic r:id="rId58"/>
      <p:boldItalic r:id="rId59"/>
    </p:embeddedFont>
    <p:embeddedFont>
      <p:font typeface="Poppins SemiBold" panose="00000700000000000000" pitchFamily="2" charset="0"/>
      <p:regular r:id="rId60"/>
      <p:bold r:id="rId61"/>
      <p:italic r:id="rId62"/>
      <p:boldItalic r:id="rId63"/>
    </p:embeddedFont>
    <p:embeddedFont>
      <p:font typeface="Roboto" panose="02000000000000000000" pitchFamily="2" charset="0"/>
      <p:regular r:id="rId64"/>
      <p:bold r:id="rId65"/>
      <p:italic r:id="rId66"/>
      <p:boldItalic r:id="rId67"/>
    </p:embeddedFont>
    <p:embeddedFont>
      <p:font typeface="Ubuntu" panose="020B0504030602030204" pitchFamily="34" charset="0"/>
      <p:regular r:id="rId68"/>
      <p:bold r:id="rId69"/>
      <p:italic r:id="rId70"/>
      <p:boldItalic r:id="rId71"/>
    </p:embeddedFont>
    <p:embeddedFont>
      <p:font typeface="Verdana" panose="020B0604030504040204" pitchFamily="34" charset="0"/>
      <p:regular r:id="rId72"/>
      <p:bold r:id="rId73"/>
      <p:italic r:id="rId74"/>
      <p:boldItalic r:id="rId75"/>
    </p:embeddedFont>
  </p:embeddedFontLst>
  <p:custDataLst>
    <p:tags r:id="rId7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7" roundtripDataSignature="AMtx7miIyBGqFJiBIVMPSSJVJ08VgmQ4i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d_eceblr gitam"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AD339-51BE-4A38-A1C7-CCF28897F289}">
  <a:tblStyle styleId="{DE7AD339-51BE-4A38-A1C7-CCF28897F28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A924C56-2605-4F23-9EB3-E9BB6EE8B9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51EE4F-AFDD-4CAF-9A68-E5F7998E488A}"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E93928-965C-4434-93D3-DF2355B07969}" styleName="Table_3">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EF631A4-29D2-40AD-BCCE-37D0C2C57A83}"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D26335F9-F63F-485A-8836-33AD16E12051}" styleName="Table_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FA376B42-5B4D-4A95-80B0-B5B1E67FD56F}" styleName="Table_6">
    <a:wholeTbl>
      <a:tcTxStyle b="off" i="off">
        <a:font>
          <a:latin typeface="Arial"/>
          <a:ea typeface="Arial"/>
          <a:cs typeface="Arial"/>
        </a:font>
        <a:srgbClr val="282828"/>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FF5E7"/>
          </a:solidFill>
        </a:fill>
      </a:tcStyle>
    </a:wholeTbl>
    <a:band1H>
      <a:tcTxStyle/>
      <a:tcStyle>
        <a:tcBdr/>
        <a:fill>
          <a:solidFill>
            <a:srgbClr val="FFEACC"/>
          </a:solidFill>
        </a:fill>
      </a:tcStyle>
    </a:band1H>
    <a:band2H>
      <a:tcTxStyle/>
      <a:tcStyle>
        <a:tcBdr/>
      </a:tcStyle>
    </a:band2H>
    <a:band1V>
      <a:tcTxStyle/>
      <a:tcStyle>
        <a:tcBdr/>
        <a:fill>
          <a:solidFill>
            <a:srgbClr val="FFEACC"/>
          </a:solidFill>
        </a:fill>
      </a:tcStyle>
    </a:band1V>
    <a:band2V>
      <a:tcTxStyle/>
      <a:tcStyle>
        <a:tcBdr/>
      </a:tcStyle>
    </a:band2V>
    <a:lastCol>
      <a:tcTxStyle b="on" i="off">
        <a:font>
          <a:latin typeface="Arial"/>
          <a:ea typeface="Arial"/>
          <a:cs typeface="Arial"/>
        </a:font>
        <a:srgbClr val="FFFFFF"/>
      </a:tcTxStyle>
      <a:tcStyle>
        <a:tcBdr/>
        <a:fill>
          <a:solidFill>
            <a:srgbClr val="FFC639"/>
          </a:solidFill>
        </a:fill>
      </a:tcStyle>
    </a:lastCol>
    <a:firstCol>
      <a:tcTxStyle b="on" i="off">
        <a:font>
          <a:latin typeface="Arial"/>
          <a:ea typeface="Arial"/>
          <a:cs typeface="Arial"/>
        </a:font>
        <a:srgbClr val="FFFFFF"/>
      </a:tcTxStyle>
      <a:tcStyle>
        <a:tcBdr/>
        <a:fill>
          <a:solidFill>
            <a:srgbClr val="FFC639"/>
          </a:solidFill>
        </a:fill>
      </a:tcStyle>
    </a:firstCol>
    <a:lastRow>
      <a:tcTxStyle b="on" i="off">
        <a:font>
          <a:latin typeface="Arial"/>
          <a:ea typeface="Arial"/>
          <a:cs typeface="Arial"/>
        </a:font>
        <a:srgbClr val="FFFFFF"/>
      </a:tcTxStyle>
      <a:tcStyle>
        <a:tcBdr>
          <a:top>
            <a:ln w="38100" cap="flat" cmpd="sng">
              <a:solidFill>
                <a:srgbClr val="FFFFFF"/>
              </a:solidFill>
              <a:prstDash val="solid"/>
              <a:round/>
              <a:headEnd type="none" w="sm" len="sm"/>
              <a:tailEnd type="none" w="sm" len="sm"/>
            </a:ln>
          </a:top>
        </a:tcBdr>
        <a:fill>
          <a:solidFill>
            <a:srgbClr val="FFC639"/>
          </a:solidFill>
        </a:fill>
      </a:tcStyle>
    </a:lastRow>
    <a:seCell>
      <a:tcTxStyle/>
      <a:tcStyle>
        <a:tcBdr/>
      </a:tcStyle>
    </a:seCell>
    <a:swCell>
      <a:tcTxStyle/>
      <a:tcStyle>
        <a:tcBdr/>
      </a:tcStyle>
    </a:swCell>
    <a:firstRow>
      <a:tcTxStyle b="on" i="off">
        <a:font>
          <a:latin typeface="Arial"/>
          <a:ea typeface="Arial"/>
          <a:cs typeface="Arial"/>
        </a:font>
        <a:srgbClr val="FFFFFF"/>
      </a:tcTxStyle>
      <a:tcStyle>
        <a:tcBdr>
          <a:bottom>
            <a:ln w="38100" cap="flat" cmpd="sng">
              <a:solidFill>
                <a:srgbClr val="FFFFFF"/>
              </a:solidFill>
              <a:prstDash val="solid"/>
              <a:round/>
              <a:headEnd type="none" w="sm" len="sm"/>
              <a:tailEnd type="none" w="sm" len="sm"/>
            </a:ln>
          </a:bottom>
        </a:tcBdr>
        <a:fill>
          <a:solidFill>
            <a:srgbClr val="FFC639"/>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6" d="100"/>
          <a:sy n="66" d="100"/>
        </p:scale>
        <p:origin x="333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font" Target="fonts/font1.fntdata"/><Relationship Id="rId53" Type="http://schemas.openxmlformats.org/officeDocument/2006/relationships/font" Target="fonts/font17.fntdata"/><Relationship Id="rId58" Type="http://schemas.openxmlformats.org/officeDocument/2006/relationships/font" Target="fonts/font22.fntdata"/><Relationship Id="rId74" Type="http://schemas.openxmlformats.org/officeDocument/2006/relationships/font" Target="fonts/font38.fntdata"/><Relationship Id="rId5" Type="http://schemas.openxmlformats.org/officeDocument/2006/relationships/slide" Target="slides/slide4.xml"/><Relationship Id="rId61" Type="http://schemas.openxmlformats.org/officeDocument/2006/relationships/font" Target="fonts/font25.fntdata"/><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8" Type="http://schemas.openxmlformats.org/officeDocument/2006/relationships/slide" Target="slides/slide7.xml"/><Relationship Id="rId51" Type="http://schemas.openxmlformats.org/officeDocument/2006/relationships/font" Target="fonts/font15.fntdata"/><Relationship Id="rId72" Type="http://schemas.openxmlformats.org/officeDocument/2006/relationships/font" Target="fonts/font3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font" Target="fonts/font39.fntdata"/><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font" Target="fonts/font3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 Id="rId34" Type="http://schemas.openxmlformats.org/officeDocument/2006/relationships/slide" Target="slides/slide33.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font" Target="fonts/font35.fntdata"/><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font" Target="fonts/font4.fntdata"/><Relationship Id="rId45" Type="http://schemas.openxmlformats.org/officeDocument/2006/relationships/font" Target="fonts/font9.fntdata"/><Relationship Id="rId66" Type="http://schemas.openxmlformats.org/officeDocument/2006/relationships/font" Target="fonts/font30.fntdata"/><Relationship Id="rId87" Type="http://customschemas.google.com/relationships/presentationmetadata" Target="meta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55F02E-3C08-AE1E-8586-E8E7CD0990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7E25FAD-57C3-48A0-8DDC-E6630F162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7014F2F-8EAD-49A7-A8EF-9A8E9DCC375B}" type="datetimeFigureOut">
              <a:rPr lang="en-IN" smtClean="0"/>
              <a:t>19-03-2025</a:t>
            </a:fld>
            <a:endParaRPr lang="en-IN"/>
          </a:p>
        </p:txBody>
      </p:sp>
      <p:sp>
        <p:nvSpPr>
          <p:cNvPr id="4" name="Footer Placeholder 3">
            <a:extLst>
              <a:ext uri="{FF2B5EF4-FFF2-40B4-BE49-F238E27FC236}">
                <a16:creationId xmlns:a16="http://schemas.microsoft.com/office/drawing/2014/main" id="{2965DB5B-4D1B-4F17-4428-BC3F4594214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B6874CE-76D5-C303-BA82-2A7E796E0B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454583-99CA-4BB1-8621-21CE87B92BEE}" type="slidenum">
              <a:rPr lang="en-IN" smtClean="0"/>
              <a:t>‹#›</a:t>
            </a:fld>
            <a:endParaRPr lang="en-IN"/>
          </a:p>
        </p:txBody>
      </p:sp>
    </p:spTree>
    <p:extLst>
      <p:ext uri="{BB962C8B-B14F-4D97-AF65-F5344CB8AC3E}">
        <p14:creationId xmlns:p14="http://schemas.microsoft.com/office/powerpoint/2010/main" val="1327233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lus Jakarta Sans"/>
                <a:ea typeface="Plus Jakarta Sans"/>
                <a:cs typeface="Plus Jakarta Sans"/>
                <a:sym typeface="Plus Jakarta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Plus Jakarta Sans"/>
                <a:ea typeface="Plus Jakarta Sans"/>
                <a:cs typeface="Plus Jakarta Sans"/>
                <a:sym typeface="Plus Jakarta Sans"/>
              </a:rPr>
              <a:t>‹#›</a:t>
            </a:fld>
            <a:endParaRPr sz="1200" b="0" i="0" u="none" strike="noStrike" cap="none">
              <a:solidFill>
                <a:schemeClr val="dk1"/>
              </a:solidFill>
              <a:latin typeface="Plus Jakarta Sans"/>
              <a:ea typeface="Plus Jakarta Sans"/>
              <a:cs typeface="Plus Jakarta Sans"/>
              <a:sym typeface="Plus Jakarta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622FFE19-3FA5-8084-8FDB-006E301A3B9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1DFCE01A-980B-B433-1FB0-897F18888BE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3607E824-F6BD-6B55-585E-3945918244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2443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037692"/>
              </a:buClr>
              <a:buSzPts val="2400"/>
              <a:buFont typeface="Poppins SemiBold"/>
              <a:buNone/>
              <a:defRPr sz="2400" b="0" i="0" u="none" strike="noStrike" cap="none">
                <a:solidFill>
                  <a:srgbClr val="037692"/>
                </a:solidFill>
                <a:latin typeface="Poppins SemiBold"/>
                <a:ea typeface="Poppins SemiBold"/>
                <a:cs typeface="Poppins SemiBold"/>
                <a:sym typeface="Poppins Semi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9" name="Google Shape;29;g2f68141a545_0_445"/>
          <p:cNvPicPr preferRelativeResize="0"/>
          <p:nvPr/>
        </p:nvPicPr>
        <p:blipFill rotWithShape="1">
          <a:blip r:embed="rId2">
            <a:alphaModFix/>
          </a:blip>
          <a:src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rotWithShape="1">
          <a:blip r:embed="rId3">
            <a:alphaModFix/>
          </a:blip>
          <a:srcRect/>
          <a:stretch/>
        </p:blipFill>
        <p:spPr>
          <a:xfrm>
            <a:off x="1010470" y="5707756"/>
            <a:ext cx="805981" cy="904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ts val="0"/>
              </a:spcBef>
              <a:spcAft>
                <a:spcPts val="0"/>
              </a:spcAft>
              <a:buClr>
                <a:schemeClr val="dk1"/>
              </a:buClr>
              <a:buSzPts val="28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ts val="0"/>
              </a:spcBef>
              <a:spcAft>
                <a:spcPts val="0"/>
              </a:spcAft>
              <a:buClr>
                <a:schemeClr val="dk1"/>
              </a:buClr>
              <a:buSzPts val="1800"/>
              <a:buFont typeface="Arial"/>
              <a:buChar char="●"/>
              <a:defRPr sz="1400" b="0" i="0" u="none" strike="noStrike" cap="none">
                <a:solidFill>
                  <a:srgbClr val="000000"/>
                </a:solidFill>
                <a:latin typeface="Aharoni"/>
                <a:ea typeface="Aharoni"/>
                <a:cs typeface="Aharoni"/>
                <a:sym typeface="Aharoni"/>
              </a:defRPr>
            </a:lvl1pPr>
            <a:lvl2pPr marL="914400" marR="0" lvl="1"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2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90000"/>
              </a:lnSpc>
              <a:spcBef>
                <a:spcPts val="0"/>
              </a:spcBef>
              <a:spcAft>
                <a:spcPts val="0"/>
              </a:spcAft>
              <a:buClr>
                <a:schemeClr val="dk1"/>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1pPr>
            <a:lvl2pPr marL="0" marR="0" lvl="1"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2pPr>
            <a:lvl3pPr marL="0" marR="0" lvl="2"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3pPr>
            <a:lvl4pPr marL="0" marR="0" lvl="3"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4pPr>
            <a:lvl5pPr marL="0" marR="0" lvl="4"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5pPr>
            <a:lvl6pPr marL="0" marR="0" lvl="5"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6pPr>
            <a:lvl7pPr marL="0" marR="0" lvl="6"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7pPr>
            <a:lvl8pPr marL="0" marR="0" lvl="7"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8pPr>
            <a:lvl9pPr marL="0" marR="0" lvl="8" indent="0" algn="r" rtl="0">
              <a:lnSpc>
                <a:spcPct val="100000"/>
              </a:lnSpc>
              <a:spcBef>
                <a:spcPts val="0"/>
              </a:spcBef>
              <a:spcAft>
                <a:spcPts val="0"/>
              </a:spcAft>
              <a:buClr>
                <a:schemeClr val="dk1"/>
              </a:buClr>
              <a:buSzPts val="900"/>
              <a:buFont typeface="Arial"/>
              <a:buNone/>
              <a:defRPr sz="900" b="0" i="0" u="none" strike="noStrike" cap="none">
                <a:solidFill>
                  <a:schemeClr val="dk1"/>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chemeClr val="dk1"/>
              </a:buClr>
              <a:buSzPts val="6000"/>
              <a:buFont typeface="Calibri"/>
              <a:buChar char="●"/>
              <a:defRPr sz="60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rgbClr val="000000"/>
                </a:solidFill>
                <a:latin typeface="Aharoni"/>
                <a:ea typeface="Aharoni"/>
                <a:cs typeface="Aharoni"/>
                <a:sym typeface="Aharon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rgbClr val="000000"/>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rgbClr val="000000"/>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rgbClr val="000000"/>
                </a:solidFill>
                <a:latin typeface="Arial"/>
                <a:ea typeface="Arial"/>
                <a:cs typeface="Arial"/>
                <a:sym typeface="Arial"/>
              </a:defRPr>
            </a:lvl9pPr>
          </a:lstStyle>
          <a:p>
            <a:endParaRPr/>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haroni"/>
                <a:ea typeface="Aharoni"/>
                <a:cs typeface="Aharoni"/>
                <a:sym typeface="Aharon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933733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800"/>
              <a:buFont typeface="Open Sans"/>
              <a:buNone/>
            </a:pPr>
            <a:r>
              <a:rPr lang="en-US" sz="1800" b="0" i="0" u="none" strike="noStrike" cap="none">
                <a:solidFill>
                  <a:srgbClr val="7F7F7F"/>
                </a:solidFill>
                <a:latin typeface="Open Sans"/>
                <a:ea typeface="Open Sans"/>
                <a:cs typeface="Open Sans"/>
                <a:sym typeface="Open Sans"/>
              </a:rPr>
              <a:t>Dept EECE, GST Bengaluru</a:t>
            </a:r>
            <a:endParaRPr sz="1800" b="0" i="0" u="none" strike="noStrike" cap="none">
              <a:solidFill>
                <a:srgbClr val="7F7F7F"/>
              </a:solidFill>
              <a:latin typeface="Open Sans"/>
              <a:ea typeface="Open Sans"/>
              <a:cs typeface="Open Sans"/>
              <a:sym typeface="Open Sans"/>
            </a:endParaRPr>
          </a:p>
        </p:txBody>
      </p:sp>
      <p:pic>
        <p:nvPicPr>
          <p:cNvPr id="11" name="Google Shape;11;p64"/>
          <p:cNvPicPr preferRelativeResize="0"/>
          <p:nvPr userDrawn="1"/>
        </p:nvPicPr>
        <p:blipFill rotWithShape="1">
          <a:blip r:embed="rId11">
            <a:alphaModFix/>
          </a:blip>
          <a:src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7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orient="horz" pos="799">
          <p15:clr>
            <a:srgbClr val="A4A3A4"/>
          </p15:clr>
        </p15:guide>
        <p15:guide id="4" orient="horz" pos="346">
          <p15:clr>
            <a:srgbClr val="A4A3A4"/>
          </p15:clr>
        </p15:guide>
        <p15:guide id="5" orient="horz" pos="1253">
          <p15:clr>
            <a:srgbClr val="A4A3A4"/>
          </p15:clr>
        </p15:guide>
        <p15:guide id="6" orient="horz" pos="1706">
          <p15:clr>
            <a:srgbClr val="A4A3A4"/>
          </p15:clr>
        </p15:guide>
        <p15:guide id="7" orient="horz" pos="2614">
          <p15:clr>
            <a:srgbClr val="A4A3A4"/>
          </p15:clr>
        </p15:guide>
        <p15:guide id="8" orient="horz" pos="3067">
          <p15:clr>
            <a:srgbClr val="A4A3A4"/>
          </p15:clr>
        </p15:guide>
        <p15:guide id="9" orient="horz" pos="3521">
          <p15:clr>
            <a:srgbClr val="A4A3A4"/>
          </p15:clr>
        </p15:guide>
        <p15:guide id="10" orient="horz" pos="3974">
          <p15:clr>
            <a:srgbClr val="A4A3A4"/>
          </p15:clr>
        </p15:guide>
        <p15:guide id="11" pos="4294">
          <p15:clr>
            <a:srgbClr val="A4A3A4"/>
          </p15:clr>
        </p15:guide>
        <p15:guide id="12" pos="4747">
          <p15:clr>
            <a:srgbClr val="A4A3A4"/>
          </p15:clr>
        </p15:guide>
        <p15:guide id="13" pos="211">
          <p15:clr>
            <a:srgbClr val="A4A3A4"/>
          </p15:clr>
        </p15:guide>
        <p15:guide id="14" pos="665">
          <p15:clr>
            <a:srgbClr val="A4A3A4"/>
          </p15:clr>
        </p15:guide>
        <p15:guide id="15" pos="1118">
          <p15:clr>
            <a:srgbClr val="A4A3A4"/>
          </p15:clr>
        </p15:guide>
        <p15:guide id="16" pos="1572">
          <p15:clr>
            <a:srgbClr val="A4A3A4"/>
          </p15:clr>
        </p15:guide>
        <p15:guide id="17" pos="2026">
          <p15:clr>
            <a:srgbClr val="A4A3A4"/>
          </p15:clr>
        </p15:guide>
        <p15:guide id="18" pos="2479">
          <p15:clr>
            <a:srgbClr val="A4A3A4"/>
          </p15:clr>
        </p15:guide>
        <p15:guide id="19" pos="2933">
          <p15:clr>
            <a:srgbClr val="A4A3A4"/>
          </p15:clr>
        </p15:guide>
        <p15:guide id="20" pos="3386">
          <p15:clr>
            <a:srgbClr val="A4A3A4"/>
          </p15:clr>
        </p15:guide>
        <p15:guide id="21" pos="5201">
          <p15:clr>
            <a:srgbClr val="A4A3A4"/>
          </p15:clr>
        </p15:guide>
        <p15:guide id="22" pos="5654">
          <p15:clr>
            <a:srgbClr val="A4A3A4"/>
          </p15:clr>
        </p15:guide>
        <p15:guide id="23" pos="6108">
          <p15:clr>
            <a:srgbClr val="A4A3A4"/>
          </p15:clr>
        </p15:guide>
        <p15:guide id="24" pos="6562">
          <p15:clr>
            <a:srgbClr val="A4A3A4"/>
          </p15:clr>
        </p15:guide>
        <p15:guide id="25" pos="7015">
          <p15:clr>
            <a:srgbClr val="A4A3A4"/>
          </p15:clr>
        </p15:guide>
        <p15:guide id="26" pos="7469">
          <p15:clr>
            <a:srgbClr val="A4A3A4"/>
          </p15:clr>
        </p15:guide>
        <p15:guide id="27" pos="347">
          <p15:clr>
            <a:srgbClr val="F26B43"/>
          </p15:clr>
        </p15:guide>
        <p15:guide id="28" pos="733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p/" TargetMode="External"/><Relationship Id="rId2" Type="http://schemas.openxmlformats.org/officeDocument/2006/relationships/hyperlink" Target="http://localhost:8086/"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srsRAN/srsRAN_Project" TargetMode="External"/><Relationship Id="rId7" Type="http://schemas.openxmlformats.org/officeDocument/2006/relationships/hyperlink" Target="https://www.ettus.com/all-products/usrp-n321/" TargetMode="External"/><Relationship Id="rId2" Type="http://schemas.openxmlformats.org/officeDocument/2006/relationships/hyperlink" Target="https://github.com/open5gs/open5gs" TargetMode="External"/><Relationship Id="rId1" Type="http://schemas.openxmlformats.org/officeDocument/2006/relationships/slideLayout" Target="../slideLayouts/slideLayout2.xml"/><Relationship Id="rId6" Type="http://schemas.openxmlformats.org/officeDocument/2006/relationships/hyperlink" Target="https://wiki.gnuradio.org/index.php/Tutorials" TargetMode="External"/><Relationship Id="rId5" Type="http://schemas.openxmlformats.org/officeDocument/2006/relationships/hyperlink" Target="https://github.com/EttusResearch/uhd" TargetMode="External"/><Relationship Id="rId4" Type="http://schemas.openxmlformats.org/officeDocument/2006/relationships/hyperlink" Target="https://github.com/grafana/grafan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2AE9A7-FBD8-C9FF-7958-4AF112522506}"/>
              </a:ext>
            </a:extLst>
          </p:cNvPr>
          <p:cNvSpPr>
            <a:spLocks noGrp="1"/>
          </p:cNvSpPr>
          <p:nvPr>
            <p:ph type="sldNum" idx="4294967295"/>
          </p:nvPr>
        </p:nvSpPr>
        <p:spPr>
          <a:xfrm>
            <a:off x="11460163" y="6218238"/>
            <a:ext cx="731837" cy="523875"/>
          </a:xfrm>
          <a:prstGeom prst="rect">
            <a:avLst/>
          </a:prstGeom>
        </p:spPr>
        <p:txBody>
          <a:bodyPr/>
          <a:lstStyle/>
          <a:p>
            <a:pPr marL="0" lvl="0" indent="0" algn="r" rtl="0">
              <a:spcBef>
                <a:spcPts val="0"/>
              </a:spcBef>
              <a:spcAft>
                <a:spcPts val="0"/>
              </a:spcAft>
              <a:buNone/>
            </a:pPr>
            <a:fld id="{00000000-1234-1234-1234-123412341234}" type="slidenum">
              <a:rPr lang="en-US" smtClean="0"/>
              <a:t>1</a:t>
            </a:fld>
            <a:endParaRPr lang="en-US"/>
          </a:p>
        </p:txBody>
      </p:sp>
      <p:pic>
        <p:nvPicPr>
          <p:cNvPr id="5" name="Google Shape;87;p1">
            <a:extLst>
              <a:ext uri="{FF2B5EF4-FFF2-40B4-BE49-F238E27FC236}">
                <a16:creationId xmlns:a16="http://schemas.microsoft.com/office/drawing/2014/main" id="{AD01CF2C-8332-E700-171E-F6425D2B2D23}"/>
              </a:ext>
            </a:extLst>
          </p:cNvPr>
          <p:cNvPicPr preferRelativeResize="0"/>
          <p:nvPr/>
        </p:nvPicPr>
        <p:blipFill rotWithShape="1">
          <a:blip r:embed="rId2">
            <a:alphaModFix amt="20000"/>
          </a:blip>
          <a:srcRect l="1514" r="2310" b="19493"/>
          <a:stretch/>
        </p:blipFill>
        <p:spPr>
          <a:xfrm>
            <a:off x="-1235" y="7409"/>
            <a:ext cx="12193235" cy="6734914"/>
          </a:xfrm>
          <a:prstGeom prst="rect">
            <a:avLst/>
          </a:prstGeom>
          <a:noFill/>
          <a:ln>
            <a:noFill/>
          </a:ln>
        </p:spPr>
      </p:pic>
      <p:sp>
        <p:nvSpPr>
          <p:cNvPr id="6" name="Google Shape;88;p1">
            <a:extLst>
              <a:ext uri="{FF2B5EF4-FFF2-40B4-BE49-F238E27FC236}">
                <a16:creationId xmlns:a16="http://schemas.microsoft.com/office/drawing/2014/main" id="{74F321D0-F3BA-5572-DBB4-C5E77739C8E5}"/>
              </a:ext>
            </a:extLst>
          </p:cNvPr>
          <p:cNvSpPr txBox="1"/>
          <p:nvPr/>
        </p:nvSpPr>
        <p:spPr>
          <a:xfrm>
            <a:off x="2904067" y="3157752"/>
            <a:ext cx="6383867"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dirty="0">
                <a:solidFill>
                  <a:srgbClr val="007069"/>
                </a:solidFill>
                <a:latin typeface="Open Sans"/>
                <a:ea typeface="Open Sans"/>
                <a:cs typeface="Open Sans"/>
                <a:sym typeface="Open Sans"/>
              </a:rPr>
              <a:t>GITAM (Deemed-to-be) University</a:t>
            </a:r>
            <a:endParaRPr lang="en-US" sz="2800" dirty="0"/>
          </a:p>
        </p:txBody>
      </p:sp>
      <p:sp>
        <p:nvSpPr>
          <p:cNvPr id="11" name="Google Shape;93;p1">
            <a:extLst>
              <a:ext uri="{FF2B5EF4-FFF2-40B4-BE49-F238E27FC236}">
                <a16:creationId xmlns:a16="http://schemas.microsoft.com/office/drawing/2014/main" id="{5F318AA7-C96A-3AAD-7C94-E53133C5AD6C}"/>
              </a:ext>
            </a:extLst>
          </p:cNvPr>
          <p:cNvSpPr/>
          <p:nvPr/>
        </p:nvSpPr>
        <p:spPr>
          <a:xfrm>
            <a:off x="3060700" y="633179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dirty="0">
                <a:solidFill>
                  <a:srgbClr val="7F7F7F"/>
                </a:solidFill>
                <a:latin typeface="Montserrat Medium"/>
                <a:ea typeface="Montserrat Medium"/>
                <a:cs typeface="Montserrat Medium"/>
                <a:sym typeface="Montserrat Medium"/>
              </a:rPr>
              <a:t>www.gitam.edu</a:t>
            </a:r>
            <a:endParaRPr sz="1200" b="0" i="0" u="none" strike="noStrike" cap="none" dirty="0">
              <a:solidFill>
                <a:srgbClr val="7F7F7F"/>
              </a:solidFill>
              <a:latin typeface="Montserrat Medium"/>
              <a:ea typeface="Montserrat Medium"/>
              <a:cs typeface="Montserrat Medium"/>
              <a:sym typeface="Montserrat Medium"/>
            </a:endParaRPr>
          </a:p>
        </p:txBody>
      </p:sp>
      <p:grpSp>
        <p:nvGrpSpPr>
          <p:cNvPr id="12" name="Google Shape;94;p1">
            <a:extLst>
              <a:ext uri="{FF2B5EF4-FFF2-40B4-BE49-F238E27FC236}">
                <a16:creationId xmlns:a16="http://schemas.microsoft.com/office/drawing/2014/main" id="{27E17DC4-EBA4-36D1-CC55-FFAF1FD93FF1}"/>
              </a:ext>
            </a:extLst>
          </p:cNvPr>
          <p:cNvGrpSpPr/>
          <p:nvPr/>
        </p:nvGrpSpPr>
        <p:grpSpPr>
          <a:xfrm rot="2700000">
            <a:off x="5984712" y="4863953"/>
            <a:ext cx="231043" cy="225933"/>
            <a:chOff x="11087593" y="13905"/>
            <a:chExt cx="1085533" cy="1061509"/>
          </a:xfrm>
        </p:grpSpPr>
        <p:sp>
          <p:nvSpPr>
            <p:cNvPr id="13" name="Google Shape;95;p1">
              <a:extLst>
                <a:ext uri="{FF2B5EF4-FFF2-40B4-BE49-F238E27FC236}">
                  <a16:creationId xmlns:a16="http://schemas.microsoft.com/office/drawing/2014/main" id="{AE7092A2-B102-1273-6C25-E1736799EF72}"/>
                </a:ext>
              </a:extLst>
            </p:cNvPr>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4" name="Google Shape;96;p1">
              <a:extLst>
                <a:ext uri="{FF2B5EF4-FFF2-40B4-BE49-F238E27FC236}">
                  <a16:creationId xmlns:a16="http://schemas.microsoft.com/office/drawing/2014/main" id="{CD50D2DC-2455-5951-3C5D-BB02F217709E}"/>
                </a:ext>
              </a:extLst>
            </p:cNvPr>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sp>
        <p:nvSpPr>
          <p:cNvPr id="16" name="Google Shape;104;p1">
            <a:extLst>
              <a:ext uri="{FF2B5EF4-FFF2-40B4-BE49-F238E27FC236}">
                <a16:creationId xmlns:a16="http://schemas.microsoft.com/office/drawing/2014/main" id="{C323D64D-BE3D-E115-33E9-192C329B4C2B}"/>
              </a:ext>
            </a:extLst>
          </p:cNvPr>
          <p:cNvSpPr/>
          <p:nvPr/>
        </p:nvSpPr>
        <p:spPr>
          <a:xfrm>
            <a:off x="2904067" y="4049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dirty="0">
              <a:solidFill>
                <a:schemeClr val="dk1"/>
              </a:solidFill>
              <a:latin typeface="Arial"/>
              <a:ea typeface="Arial"/>
              <a:cs typeface="Arial"/>
              <a:sym typeface="Arial"/>
            </a:endParaRPr>
          </a:p>
        </p:txBody>
      </p:sp>
      <p:sp>
        <p:nvSpPr>
          <p:cNvPr id="17" name="Google Shape;105;p1">
            <a:extLst>
              <a:ext uri="{FF2B5EF4-FFF2-40B4-BE49-F238E27FC236}">
                <a16:creationId xmlns:a16="http://schemas.microsoft.com/office/drawing/2014/main" id="{C9CF77E4-28A7-270F-8F1A-AFD4E8DCECCF}"/>
              </a:ext>
            </a:extLst>
          </p:cNvPr>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9" name="Google Shape;111;p1">
            <a:extLst>
              <a:ext uri="{FF2B5EF4-FFF2-40B4-BE49-F238E27FC236}">
                <a16:creationId xmlns:a16="http://schemas.microsoft.com/office/drawing/2014/main" id="{037B6323-B919-404C-9A53-E2D1EEBBC29E}"/>
              </a:ext>
            </a:extLst>
          </p:cNvPr>
          <p:cNvSpPr/>
          <p:nvPr/>
        </p:nvSpPr>
        <p:spPr>
          <a:xfrm>
            <a:off x="104966" y="5185525"/>
            <a:ext cx="3907894"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Team: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BU21EECE0100361 (P. Prudvi reddy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BU21EECE0100391 (MC. Mokshith )</a:t>
            </a:r>
          </a:p>
          <a:p>
            <a:pPr marL="285750" marR="0" lvl="0" indent="-285750" rtl="0">
              <a:lnSpc>
                <a:spcPct val="100000"/>
              </a:lnSpc>
              <a:spcBef>
                <a:spcPct val="0"/>
              </a:spcBef>
              <a:spcAft>
                <a:spcPct val="0"/>
              </a:spcAft>
              <a:buClr>
                <a:srgbClr val="000000"/>
              </a:buClr>
              <a:buSzPts val="1400"/>
              <a:buFont typeface="Arial" pitchFamily="34" charset="0"/>
              <a:buChar char="•"/>
            </a:pPr>
            <a:r>
              <a:rPr lang="en-IN" b="1" dirty="0">
                <a:solidFill>
                  <a:schemeClr val="dk1"/>
                </a:solidFill>
                <a:latin typeface="Times New Roman" panose="02020603050405020304" pitchFamily="18" charset="0"/>
                <a:cs typeface="Times New Roman" panose="02020603050405020304" pitchFamily="18" charset="0"/>
                <a:sym typeface="Montserrat Medium"/>
              </a:rPr>
              <a:t>BU21EECE0100377 (B. Gopal )</a:t>
            </a:r>
          </a:p>
          <a:p>
            <a:pPr marL="285750" marR="0" lvl="0" indent="-285750" algn="ctr" rtl="0">
              <a:lnSpc>
                <a:spcPct val="100000"/>
              </a:lnSpc>
              <a:spcBef>
                <a:spcPts val="0"/>
              </a:spcBef>
              <a:spcAft>
                <a:spcPts val="0"/>
              </a:spcAft>
              <a:buClr>
                <a:srgbClr val="000000"/>
              </a:buClr>
              <a:buSzPts val="1400"/>
              <a:buFont typeface="Arial" panose="020B0604020202020204" pitchFamily="34" charset="0"/>
              <a:buChar char="•"/>
            </a:pPr>
            <a:endParaRPr sz="1400" b="1" i="0" u="none" strike="noStrike" cap="none" dirty="0">
              <a:solidFill>
                <a:schemeClr val="dk1"/>
              </a:solidFill>
              <a:latin typeface="Arial"/>
              <a:ea typeface="Arial"/>
              <a:cs typeface="Arial"/>
              <a:sym typeface="Arial"/>
            </a:endParaRPr>
          </a:p>
        </p:txBody>
      </p:sp>
      <p:sp>
        <p:nvSpPr>
          <p:cNvPr id="20" name="Google Shape;111;p1">
            <a:extLst>
              <a:ext uri="{FF2B5EF4-FFF2-40B4-BE49-F238E27FC236}">
                <a16:creationId xmlns:a16="http://schemas.microsoft.com/office/drawing/2014/main" id="{663FF154-6303-06EF-099B-905F19C206B2}"/>
              </a:ext>
            </a:extLst>
          </p:cNvPr>
          <p:cNvSpPr/>
          <p:nvPr/>
        </p:nvSpPr>
        <p:spPr>
          <a:xfrm>
            <a:off x="9148055" y="4905217"/>
            <a:ext cx="2926946" cy="116951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US" altLang="zh-CN" sz="1400" b="1" baseline="0" dirty="0">
                <a:latin typeface="Montserrat Medium" panose="00000600000000000000" pitchFamily="2" charset="0"/>
                <a:ea typeface="SimSun" pitchFamily="2" charset="-122"/>
                <a:cs typeface="Poppins" panose="00000500000000000000" pitchFamily="2" charset="0"/>
              </a:rPr>
              <a:t>Dr. T Nagarjuna</a:t>
            </a:r>
          </a:p>
          <a:p>
            <a:pPr marR="0" lvl="0" algn="ctr" rtl="0">
              <a:lnSpc>
                <a:spcPct val="100000"/>
              </a:lnSpc>
              <a:spcBef>
                <a:spcPts val="0"/>
              </a:spcBef>
              <a:spcAft>
                <a:spcPts val="0"/>
              </a:spcAft>
              <a:buClr>
                <a:srgbClr val="000000"/>
              </a:buClr>
              <a:buSzPts val="1400"/>
            </a:pPr>
            <a:r>
              <a:rPr lang="en-US" sz="1400" b="1" i="0" u="none" strike="noStrike" cap="none" dirty="0">
                <a:solidFill>
                  <a:schemeClr val="dk1"/>
                </a:solidFill>
                <a:latin typeface="Montserrat Medium"/>
                <a:ea typeface="Arial"/>
                <a:cs typeface="Arial"/>
                <a:sym typeface="Montserrat Medium"/>
              </a:rPr>
              <a:t>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In-charge: </a:t>
            </a:r>
          </a:p>
          <a:p>
            <a:pPr marL="285750" marR="0" lvl="0" indent="-285750" rtl="0">
              <a:lnSpc>
                <a:spcPct val="100000"/>
              </a:lnSpc>
              <a:spcBef>
                <a:spcPts val="0"/>
              </a:spcBef>
              <a:spcAft>
                <a:spcPts val="0"/>
              </a:spcAft>
              <a:buClr>
                <a:srgbClr val="000000"/>
              </a:buClr>
              <a:buSzPts val="1400"/>
              <a:buFont typeface="Arial" panose="020B0604020202020204" pitchFamily="34" charset="0"/>
              <a:buChar char="•"/>
            </a:pPr>
            <a:r>
              <a:rPr lang="en-IN" b="1" i="0" dirty="0">
                <a:solidFill>
                  <a:srgbClr val="222222"/>
                </a:solidFill>
                <a:effectLst/>
                <a:latin typeface="Montserrat Medium" panose="00000600000000000000" pitchFamily="2" charset="0"/>
              </a:rPr>
              <a:t>Dr. Pankaj Kandhway</a:t>
            </a:r>
            <a:endParaRPr lang="en-US" b="1" i="0" u="none" strike="noStrike" cap="none" dirty="0">
              <a:solidFill>
                <a:schemeClr val="dk1"/>
              </a:solidFill>
              <a:latin typeface="Montserrat Medium" panose="00000600000000000000" pitchFamily="2" charset="0"/>
              <a:sym typeface="Arial"/>
            </a:endParaRPr>
          </a:p>
        </p:txBody>
      </p:sp>
      <p:pic>
        <p:nvPicPr>
          <p:cNvPr id="21" name="Google Shape;67;p1">
            <a:extLst>
              <a:ext uri="{FF2B5EF4-FFF2-40B4-BE49-F238E27FC236}">
                <a16:creationId xmlns:a16="http://schemas.microsoft.com/office/drawing/2014/main" id="{14559E83-6276-698C-A2DC-9D1D6C0E44CD}"/>
              </a:ext>
            </a:extLst>
          </p:cNvPr>
          <p:cNvPicPr preferRelativeResize="0"/>
          <p:nvPr/>
        </p:nvPicPr>
        <p:blipFill rotWithShape="1">
          <a:blip r:embed="rId3">
            <a:alphaModFix/>
          </a:blip>
          <a:srcRect/>
          <a:stretch/>
        </p:blipFill>
        <p:spPr>
          <a:xfrm>
            <a:off x="4601352" y="1778687"/>
            <a:ext cx="2674631" cy="1245671"/>
          </a:xfrm>
          <a:prstGeom prst="rect">
            <a:avLst/>
          </a:prstGeom>
          <a:noFill/>
          <a:ln>
            <a:noFill/>
          </a:ln>
        </p:spPr>
      </p:pic>
      <p:sp>
        <p:nvSpPr>
          <p:cNvPr id="22" name="Google Shape;88;p1">
            <a:extLst>
              <a:ext uri="{FF2B5EF4-FFF2-40B4-BE49-F238E27FC236}">
                <a16:creationId xmlns:a16="http://schemas.microsoft.com/office/drawing/2014/main" id="{8CF9D16E-FF17-2A50-8767-3A06BCEC2AD9}"/>
              </a:ext>
            </a:extLst>
          </p:cNvPr>
          <p:cNvSpPr txBox="1"/>
          <p:nvPr/>
        </p:nvSpPr>
        <p:spPr>
          <a:xfrm>
            <a:off x="2280730" y="133652"/>
            <a:ext cx="7733540" cy="954067"/>
          </a:xfrm>
          <a:prstGeom prst="rect">
            <a:avLst/>
          </a:prstGeom>
          <a:noFill/>
          <a:ln>
            <a:noFill/>
          </a:ln>
        </p:spPr>
        <p:txBody>
          <a:bodyPr spcFirstLastPara="1" wrap="square" lIns="91425" tIns="45700" rIns="91425" bIns="45700" anchor="t" anchorCtr="0">
            <a:spAutoFit/>
          </a:bodyPr>
          <a:lstStyle/>
          <a:p>
            <a:pPr algn="ctr" eaLnBrk="1" hangingPunct="1"/>
            <a:r>
              <a:rPr lang="en-US" altLang="zh-CN" sz="2800" b="1" baseline="0" dirty="0">
                <a:solidFill>
                  <a:srgbClr val="007069"/>
                </a:solidFill>
                <a:latin typeface="Poppins" panose="00000500000000000000" pitchFamily="2" charset="0"/>
                <a:ea typeface="SimSun" pitchFamily="2" charset="-122"/>
                <a:cs typeface="Poppins" panose="00000500000000000000" pitchFamily="2" charset="0"/>
              </a:rPr>
              <a:t>Realizing 5G ORAN with USRP N321: A Software – Defined Radio Approach</a:t>
            </a:r>
          </a:p>
        </p:txBody>
      </p:sp>
      <p:sp>
        <p:nvSpPr>
          <p:cNvPr id="23" name="Google Shape;88;p1">
            <a:extLst>
              <a:ext uri="{FF2B5EF4-FFF2-40B4-BE49-F238E27FC236}">
                <a16:creationId xmlns:a16="http://schemas.microsoft.com/office/drawing/2014/main" id="{D8F66EB9-9CBE-8ACD-E616-93A5AE55CF5C}"/>
              </a:ext>
            </a:extLst>
          </p:cNvPr>
          <p:cNvSpPr txBox="1"/>
          <p:nvPr/>
        </p:nvSpPr>
        <p:spPr>
          <a:xfrm>
            <a:off x="4106192" y="1072201"/>
            <a:ext cx="4005016"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dirty="0">
                <a:solidFill>
                  <a:srgbClr val="007069"/>
                </a:solidFill>
                <a:latin typeface="Open Sans"/>
                <a:ea typeface="Open Sans"/>
                <a:cs typeface="Open Sans"/>
                <a:sym typeface="Open Sans"/>
              </a:rPr>
              <a:t>Review -3: </a:t>
            </a:r>
            <a:r>
              <a:rPr lang="en-US" sz="2000" b="1" dirty="0">
                <a:solidFill>
                  <a:srgbClr val="007069"/>
                </a:solidFill>
                <a:latin typeface="Open Sans"/>
                <a:ea typeface="Open Sans"/>
                <a:cs typeface="Open Sans"/>
                <a:sym typeface="Open Sans"/>
              </a:rPr>
              <a:t>19</a:t>
            </a:r>
            <a:r>
              <a:rPr lang="en-US" sz="2000" b="1" i="0" u="none" strike="noStrike" cap="none" dirty="0">
                <a:solidFill>
                  <a:srgbClr val="007069"/>
                </a:solidFill>
                <a:latin typeface="Open Sans"/>
                <a:ea typeface="Open Sans"/>
                <a:cs typeface="Open Sans"/>
                <a:sym typeface="Open Sans"/>
              </a:rPr>
              <a:t>/3/25</a:t>
            </a:r>
            <a:endParaRPr lang="en-US" sz="2000" dirty="0"/>
          </a:p>
        </p:txBody>
      </p:sp>
      <p:sp>
        <p:nvSpPr>
          <p:cNvPr id="25" name="Google Shape;120;p76">
            <a:extLst>
              <a:ext uri="{FF2B5EF4-FFF2-40B4-BE49-F238E27FC236}">
                <a16:creationId xmlns:a16="http://schemas.microsoft.com/office/drawing/2014/main" id="{38A183C7-510B-0906-FECD-64BA2B628A0E}"/>
              </a:ext>
            </a:extLst>
          </p:cNvPr>
          <p:cNvSpPr/>
          <p:nvPr/>
        </p:nvSpPr>
        <p:spPr>
          <a:xfrm>
            <a:off x="133754" y="3194604"/>
            <a:ext cx="2432050" cy="468792"/>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1" i="0" u="none" strike="noStrike" cap="none" dirty="0">
                <a:solidFill>
                  <a:schemeClr val="lt1"/>
                </a:solidFill>
                <a:latin typeface="Verdana"/>
                <a:ea typeface="Verdana"/>
                <a:cs typeface="Verdana"/>
                <a:sym typeface="Verdana"/>
              </a:rPr>
              <a:t>AY 2021-25 </a:t>
            </a:r>
            <a:endParaRPr sz="900" b="1"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B3C9655A-2680-CBD4-341A-460C55A63157}"/>
              </a:ext>
            </a:extLst>
          </p:cNvPr>
          <p:cNvSpPr/>
          <p:nvPr/>
        </p:nvSpPr>
        <p:spPr>
          <a:xfrm>
            <a:off x="9330722" y="3024359"/>
            <a:ext cx="2818489" cy="656574"/>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dirty="0">
                <a:solidFill>
                  <a:schemeClr val="lt1"/>
                </a:solidFill>
                <a:latin typeface="Verdana"/>
                <a:ea typeface="Verdana"/>
                <a:cs typeface="Verdana"/>
                <a:sym typeface="Verdana"/>
              </a:rPr>
              <a:t>Major Project</a:t>
            </a:r>
          </a:p>
          <a:p>
            <a:pPr marL="0" marR="0" lvl="0" indent="0" algn="ctr" rtl="0">
              <a:lnSpc>
                <a:spcPct val="100000"/>
              </a:lnSpc>
              <a:spcBef>
                <a:spcPts val="0"/>
              </a:spcBef>
              <a:spcAft>
                <a:spcPts val="0"/>
              </a:spcAft>
              <a:buClr>
                <a:srgbClr val="000000"/>
              </a:buClr>
              <a:buSzPts val="3600"/>
              <a:buFont typeface="Arial"/>
              <a:buNone/>
            </a:pPr>
            <a:r>
              <a:rPr lang="en-US" sz="1600" b="1" i="0" u="none" strike="noStrike" cap="none" dirty="0">
                <a:solidFill>
                  <a:schemeClr val="lt1"/>
                </a:solidFill>
                <a:latin typeface="Verdana"/>
                <a:ea typeface="Verdana"/>
                <a:cs typeface="Verdana"/>
                <a:sym typeface="Verdana"/>
              </a:rPr>
              <a:t>Project ID: PROJ3999</a:t>
            </a:r>
          </a:p>
        </p:txBody>
      </p:sp>
    </p:spTree>
    <p:extLst>
      <p:ext uri="{BB962C8B-B14F-4D97-AF65-F5344CB8AC3E}">
        <p14:creationId xmlns:p14="http://schemas.microsoft.com/office/powerpoint/2010/main" val="29013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F53F8-9556-4270-5B9D-9550237E944E}"/>
            </a:ext>
          </a:extLst>
        </p:cNvPr>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5E283CA2-8940-67B8-32DB-40CB487C41AD}"/>
              </a:ext>
            </a:extLst>
          </p:cNvPr>
          <p:cNvSpPr>
            <a:spLocks noGrp="1"/>
          </p:cNvSpPr>
          <p:nvPr>
            <p:ph type="sldNum" idx="12"/>
          </p:nvPr>
        </p:nvSpPr>
        <p:spPr>
          <a:xfrm>
            <a:off x="9448799" y="6492875"/>
            <a:ext cx="2743200" cy="365125"/>
          </a:xfrm>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13" name="Google Shape;125;p3">
            <a:extLst>
              <a:ext uri="{FF2B5EF4-FFF2-40B4-BE49-F238E27FC236}">
                <a16:creationId xmlns:a16="http://schemas.microsoft.com/office/drawing/2014/main" id="{5C9F64F1-6B66-1AD4-5C6E-EE7B64DB541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14" name="Google Shape;125;p3">
            <a:extLst>
              <a:ext uri="{FF2B5EF4-FFF2-40B4-BE49-F238E27FC236}">
                <a16:creationId xmlns:a16="http://schemas.microsoft.com/office/drawing/2014/main" id="{097C70AB-B531-5F88-0706-7E61E6C21E28}"/>
              </a:ext>
            </a:extLst>
          </p:cNvPr>
          <p:cNvSpPr txBox="1"/>
          <p:nvPr/>
        </p:nvSpPr>
        <p:spPr>
          <a:xfrm>
            <a:off x="452284" y="757114"/>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Structural Diagram</a:t>
            </a: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43106175-842B-30AA-5DE3-53D3D03B32EF}"/>
              </a:ext>
            </a:extLst>
          </p:cNvPr>
          <p:cNvPicPr>
            <a:picLocks noChangeAspect="1"/>
          </p:cNvPicPr>
          <p:nvPr/>
        </p:nvPicPr>
        <p:blipFill>
          <a:blip r:embed="rId2"/>
          <a:stretch>
            <a:fillRect/>
          </a:stretch>
        </p:blipFill>
        <p:spPr>
          <a:xfrm>
            <a:off x="6334662" y="2934969"/>
            <a:ext cx="5284380" cy="3082114"/>
          </a:xfrm>
          <a:prstGeom prst="rect">
            <a:avLst/>
          </a:prstGeom>
        </p:spPr>
      </p:pic>
      <p:pic>
        <p:nvPicPr>
          <p:cNvPr id="21" name="Picture 20">
            <a:extLst>
              <a:ext uri="{FF2B5EF4-FFF2-40B4-BE49-F238E27FC236}">
                <a16:creationId xmlns:a16="http://schemas.microsoft.com/office/drawing/2014/main" id="{2F5E24C0-4CBE-0AFD-C1BD-202EE1264D02}"/>
              </a:ext>
            </a:extLst>
          </p:cNvPr>
          <p:cNvPicPr>
            <a:picLocks noChangeAspect="1"/>
          </p:cNvPicPr>
          <p:nvPr/>
        </p:nvPicPr>
        <p:blipFill>
          <a:blip r:embed="rId3"/>
          <a:stretch>
            <a:fillRect/>
          </a:stretch>
        </p:blipFill>
        <p:spPr>
          <a:xfrm>
            <a:off x="5828386" y="644669"/>
            <a:ext cx="6296932" cy="1918745"/>
          </a:xfrm>
          <a:prstGeom prst="rect">
            <a:avLst/>
          </a:prstGeom>
        </p:spPr>
      </p:pic>
      <p:pic>
        <p:nvPicPr>
          <p:cNvPr id="23" name="Picture 22">
            <a:extLst>
              <a:ext uri="{FF2B5EF4-FFF2-40B4-BE49-F238E27FC236}">
                <a16:creationId xmlns:a16="http://schemas.microsoft.com/office/drawing/2014/main" id="{3749DEEE-3008-9C92-3779-7A73EB92D59A}"/>
              </a:ext>
            </a:extLst>
          </p:cNvPr>
          <p:cNvPicPr>
            <a:picLocks noChangeAspect="1"/>
          </p:cNvPicPr>
          <p:nvPr/>
        </p:nvPicPr>
        <p:blipFill>
          <a:blip r:embed="rId4"/>
          <a:stretch>
            <a:fillRect/>
          </a:stretch>
        </p:blipFill>
        <p:spPr>
          <a:xfrm>
            <a:off x="115843" y="2650931"/>
            <a:ext cx="6142887" cy="2884630"/>
          </a:xfrm>
          <a:prstGeom prst="rect">
            <a:avLst/>
          </a:prstGeom>
        </p:spPr>
      </p:pic>
    </p:spTree>
    <p:extLst>
      <p:ext uri="{BB962C8B-B14F-4D97-AF65-F5344CB8AC3E}">
        <p14:creationId xmlns:p14="http://schemas.microsoft.com/office/powerpoint/2010/main" val="1869460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A842E9-53FB-0019-05F3-BA5BA0AC4B30}"/>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11</a:t>
            </a:fld>
            <a:endParaRPr lang="en-US" dirty="0"/>
          </a:p>
        </p:txBody>
      </p:sp>
      <p:sp>
        <p:nvSpPr>
          <p:cNvPr id="3" name="Google Shape;125;p3">
            <a:extLst>
              <a:ext uri="{FF2B5EF4-FFF2-40B4-BE49-F238E27FC236}">
                <a16:creationId xmlns:a16="http://schemas.microsoft.com/office/drawing/2014/main" id="{819E70AC-BA6B-E93F-1700-8DB1EC4E8B9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4" name="Google Shape;125;p3">
            <a:extLst>
              <a:ext uri="{FF2B5EF4-FFF2-40B4-BE49-F238E27FC236}">
                <a16:creationId xmlns:a16="http://schemas.microsoft.com/office/drawing/2014/main" id="{E03096DA-6820-F2FD-AE39-8FD1BDBD338D}"/>
              </a:ext>
            </a:extLst>
          </p:cNvPr>
          <p:cNvSpPr txBox="1"/>
          <p:nvPr/>
        </p:nvSpPr>
        <p:spPr>
          <a:xfrm>
            <a:off x="216311" y="72613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3705FC95-5530-965D-57CD-00755D86FAFF}"/>
              </a:ext>
            </a:extLst>
          </p:cNvPr>
          <p:cNvPicPr>
            <a:picLocks noChangeAspect="1"/>
          </p:cNvPicPr>
          <p:nvPr/>
        </p:nvPicPr>
        <p:blipFill>
          <a:blip r:embed="rId2"/>
          <a:stretch>
            <a:fillRect/>
          </a:stretch>
        </p:blipFill>
        <p:spPr>
          <a:xfrm>
            <a:off x="2622021" y="813634"/>
            <a:ext cx="7666051" cy="5318234"/>
          </a:xfrm>
          <a:prstGeom prst="rect">
            <a:avLst/>
          </a:prstGeom>
        </p:spPr>
      </p:pic>
    </p:spTree>
    <p:extLst>
      <p:ext uri="{BB962C8B-B14F-4D97-AF65-F5344CB8AC3E}">
        <p14:creationId xmlns:p14="http://schemas.microsoft.com/office/powerpoint/2010/main" val="29670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5F1B2-CA12-A146-4BFF-8D8E9294ECEC}"/>
            </a:ext>
          </a:extLst>
        </p:cNvPr>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9730F3D-3CA6-C3D7-2B9E-F811FE6AF639}"/>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12</a:t>
            </a:fld>
            <a:endParaRPr lang="en-US" dirty="0"/>
          </a:p>
        </p:txBody>
      </p:sp>
      <p:sp>
        <p:nvSpPr>
          <p:cNvPr id="3" name="Google Shape;125;p3">
            <a:extLst>
              <a:ext uri="{FF2B5EF4-FFF2-40B4-BE49-F238E27FC236}">
                <a16:creationId xmlns:a16="http://schemas.microsoft.com/office/drawing/2014/main" id="{77A033B1-C112-C820-85EA-4590BB0C0A39}"/>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Architecture  </a:t>
            </a:r>
            <a:endParaRPr dirty="0"/>
          </a:p>
        </p:txBody>
      </p:sp>
      <p:sp>
        <p:nvSpPr>
          <p:cNvPr id="4" name="Google Shape;125;p3">
            <a:extLst>
              <a:ext uri="{FF2B5EF4-FFF2-40B4-BE49-F238E27FC236}">
                <a16:creationId xmlns:a16="http://schemas.microsoft.com/office/drawing/2014/main" id="{B9FA752A-AC98-D462-7B41-9F42E45E66F0}"/>
              </a:ext>
            </a:extLst>
          </p:cNvPr>
          <p:cNvSpPr txBox="1"/>
          <p:nvPr/>
        </p:nvSpPr>
        <p:spPr>
          <a:xfrm>
            <a:off x="216311" y="726132"/>
            <a:ext cx="5761704"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Behaviour Diagram</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6D3C58FA-5E80-99F1-A3E0-18917C08A73A}"/>
              </a:ext>
            </a:extLst>
          </p:cNvPr>
          <p:cNvPicPr>
            <a:picLocks noChangeAspect="1"/>
          </p:cNvPicPr>
          <p:nvPr/>
        </p:nvPicPr>
        <p:blipFill>
          <a:blip r:embed="rId2"/>
          <a:stretch>
            <a:fillRect/>
          </a:stretch>
        </p:blipFill>
        <p:spPr>
          <a:xfrm>
            <a:off x="108154" y="983226"/>
            <a:ext cx="11867535" cy="5034116"/>
          </a:xfrm>
          <a:prstGeom prst="rect">
            <a:avLst/>
          </a:prstGeom>
        </p:spPr>
      </p:pic>
    </p:spTree>
    <p:extLst>
      <p:ext uri="{BB962C8B-B14F-4D97-AF65-F5344CB8AC3E}">
        <p14:creationId xmlns:p14="http://schemas.microsoft.com/office/powerpoint/2010/main" val="729627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p3">
            <a:extLst>
              <a:ext uri="{FF2B5EF4-FFF2-40B4-BE49-F238E27FC236}">
                <a16:creationId xmlns:a16="http://schemas.microsoft.com/office/drawing/2014/main" id="{DB20A693-DAF6-90F8-E452-0AF12BA5AC45}"/>
              </a:ext>
            </a:extLst>
          </p:cNvPr>
          <p:cNvSpPr txBox="1"/>
          <p:nvPr/>
        </p:nvSpPr>
        <p:spPr>
          <a:xfrm>
            <a:off x="1164142" y="298700"/>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2400" b="1" dirty="0">
                <a:latin typeface="Montserrat"/>
                <a:sym typeface="Montserrat"/>
              </a:rPr>
              <a:t>UE(User Equipment)  </a:t>
            </a:r>
            <a:endParaRPr dirty="0"/>
          </a:p>
        </p:txBody>
      </p:sp>
      <p:pic>
        <p:nvPicPr>
          <p:cNvPr id="3" name="Picture 2">
            <a:extLst>
              <a:ext uri="{FF2B5EF4-FFF2-40B4-BE49-F238E27FC236}">
                <a16:creationId xmlns:a16="http://schemas.microsoft.com/office/drawing/2014/main" id="{EB813F3D-7DBD-4E44-0DD8-FC0DCB532090}"/>
              </a:ext>
            </a:extLst>
          </p:cNvPr>
          <p:cNvPicPr>
            <a:picLocks noChangeAspect="1"/>
          </p:cNvPicPr>
          <p:nvPr/>
        </p:nvPicPr>
        <p:blipFill>
          <a:blip r:embed="rId2"/>
          <a:stretch>
            <a:fillRect/>
          </a:stretch>
        </p:blipFill>
        <p:spPr>
          <a:xfrm>
            <a:off x="509160" y="943844"/>
            <a:ext cx="1873888" cy="2401185"/>
          </a:xfrm>
          <a:prstGeom prst="rect">
            <a:avLst/>
          </a:prstGeom>
        </p:spPr>
      </p:pic>
      <p:pic>
        <p:nvPicPr>
          <p:cNvPr id="4" name="Picture 3">
            <a:extLst>
              <a:ext uri="{FF2B5EF4-FFF2-40B4-BE49-F238E27FC236}">
                <a16:creationId xmlns:a16="http://schemas.microsoft.com/office/drawing/2014/main" id="{9F4CE060-B0DF-AA09-4894-61478201E42F}"/>
              </a:ext>
            </a:extLst>
          </p:cNvPr>
          <p:cNvPicPr>
            <a:picLocks noChangeAspect="1"/>
          </p:cNvPicPr>
          <p:nvPr/>
        </p:nvPicPr>
        <p:blipFill>
          <a:blip r:embed="rId3"/>
          <a:stretch>
            <a:fillRect/>
          </a:stretch>
        </p:blipFill>
        <p:spPr>
          <a:xfrm>
            <a:off x="2714390" y="943844"/>
            <a:ext cx="2000987" cy="2401185"/>
          </a:xfrm>
          <a:prstGeom prst="rect">
            <a:avLst/>
          </a:prstGeom>
        </p:spPr>
      </p:pic>
      <p:pic>
        <p:nvPicPr>
          <p:cNvPr id="5" name="Picture 4">
            <a:extLst>
              <a:ext uri="{FF2B5EF4-FFF2-40B4-BE49-F238E27FC236}">
                <a16:creationId xmlns:a16="http://schemas.microsoft.com/office/drawing/2014/main" id="{921C13DC-1038-8EE3-173F-2CAF299964CE}"/>
              </a:ext>
            </a:extLst>
          </p:cNvPr>
          <p:cNvPicPr>
            <a:picLocks noChangeAspect="1"/>
          </p:cNvPicPr>
          <p:nvPr/>
        </p:nvPicPr>
        <p:blipFill>
          <a:blip r:embed="rId4"/>
          <a:stretch>
            <a:fillRect/>
          </a:stretch>
        </p:blipFill>
        <p:spPr>
          <a:xfrm>
            <a:off x="5236357" y="949880"/>
            <a:ext cx="1185585" cy="2401185"/>
          </a:xfrm>
          <a:prstGeom prst="rect">
            <a:avLst/>
          </a:prstGeom>
        </p:spPr>
      </p:pic>
      <p:pic>
        <p:nvPicPr>
          <p:cNvPr id="6" name="Picture 5">
            <a:extLst>
              <a:ext uri="{FF2B5EF4-FFF2-40B4-BE49-F238E27FC236}">
                <a16:creationId xmlns:a16="http://schemas.microsoft.com/office/drawing/2014/main" id="{F83511AB-2656-DB1D-879F-000CA85C19C0}"/>
              </a:ext>
            </a:extLst>
          </p:cNvPr>
          <p:cNvPicPr>
            <a:picLocks noChangeAspect="1"/>
          </p:cNvPicPr>
          <p:nvPr/>
        </p:nvPicPr>
        <p:blipFill>
          <a:blip r:embed="rId5"/>
          <a:stretch>
            <a:fillRect/>
          </a:stretch>
        </p:blipFill>
        <p:spPr>
          <a:xfrm>
            <a:off x="7399941" y="943844"/>
            <a:ext cx="1264374" cy="2401185"/>
          </a:xfrm>
          <a:prstGeom prst="rect">
            <a:avLst/>
          </a:prstGeom>
        </p:spPr>
      </p:pic>
      <p:pic>
        <p:nvPicPr>
          <p:cNvPr id="7" name="Picture 6">
            <a:extLst>
              <a:ext uri="{FF2B5EF4-FFF2-40B4-BE49-F238E27FC236}">
                <a16:creationId xmlns:a16="http://schemas.microsoft.com/office/drawing/2014/main" id="{2E998255-EB01-5F52-EB17-91A00A2D9432}"/>
              </a:ext>
            </a:extLst>
          </p:cNvPr>
          <p:cNvPicPr>
            <a:picLocks noChangeAspect="1"/>
          </p:cNvPicPr>
          <p:nvPr/>
        </p:nvPicPr>
        <p:blipFill>
          <a:blip r:embed="rId6"/>
          <a:stretch>
            <a:fillRect/>
          </a:stretch>
        </p:blipFill>
        <p:spPr>
          <a:xfrm>
            <a:off x="9357907" y="949880"/>
            <a:ext cx="1230607" cy="2401185"/>
          </a:xfrm>
          <a:prstGeom prst="rect">
            <a:avLst/>
          </a:prstGeom>
        </p:spPr>
      </p:pic>
      <p:pic>
        <p:nvPicPr>
          <p:cNvPr id="8" name="Picture 7">
            <a:extLst>
              <a:ext uri="{FF2B5EF4-FFF2-40B4-BE49-F238E27FC236}">
                <a16:creationId xmlns:a16="http://schemas.microsoft.com/office/drawing/2014/main" id="{71158C17-AF17-EDDE-E1E7-123EC3225AED}"/>
              </a:ext>
            </a:extLst>
          </p:cNvPr>
          <p:cNvPicPr>
            <a:picLocks noChangeAspect="1"/>
          </p:cNvPicPr>
          <p:nvPr/>
        </p:nvPicPr>
        <p:blipFill>
          <a:blip r:embed="rId7"/>
          <a:stretch>
            <a:fillRect/>
          </a:stretch>
        </p:blipFill>
        <p:spPr>
          <a:xfrm>
            <a:off x="509160" y="3462139"/>
            <a:ext cx="1558259" cy="3097161"/>
          </a:xfrm>
          <a:prstGeom prst="rect">
            <a:avLst/>
          </a:prstGeom>
        </p:spPr>
      </p:pic>
      <p:pic>
        <p:nvPicPr>
          <p:cNvPr id="9" name="Picture 8">
            <a:extLst>
              <a:ext uri="{FF2B5EF4-FFF2-40B4-BE49-F238E27FC236}">
                <a16:creationId xmlns:a16="http://schemas.microsoft.com/office/drawing/2014/main" id="{32FFFE04-2B89-DD91-6F9A-F270A93728F4}"/>
              </a:ext>
            </a:extLst>
          </p:cNvPr>
          <p:cNvPicPr>
            <a:picLocks noChangeAspect="1"/>
          </p:cNvPicPr>
          <p:nvPr/>
        </p:nvPicPr>
        <p:blipFill>
          <a:blip r:embed="rId8"/>
          <a:stretch>
            <a:fillRect/>
          </a:stretch>
        </p:blipFill>
        <p:spPr>
          <a:xfrm>
            <a:off x="6440779" y="3495425"/>
            <a:ext cx="5260899" cy="2515367"/>
          </a:xfrm>
          <a:prstGeom prst="rect">
            <a:avLst/>
          </a:prstGeom>
        </p:spPr>
      </p:pic>
      <p:pic>
        <p:nvPicPr>
          <p:cNvPr id="10" name="Picture 9">
            <a:extLst>
              <a:ext uri="{FF2B5EF4-FFF2-40B4-BE49-F238E27FC236}">
                <a16:creationId xmlns:a16="http://schemas.microsoft.com/office/drawing/2014/main" id="{6D5021CE-1EDF-666C-7997-006B4E70B93E}"/>
              </a:ext>
            </a:extLst>
          </p:cNvPr>
          <p:cNvPicPr>
            <a:picLocks noChangeAspect="1"/>
          </p:cNvPicPr>
          <p:nvPr/>
        </p:nvPicPr>
        <p:blipFill>
          <a:blip r:embed="rId9"/>
          <a:stretch>
            <a:fillRect/>
          </a:stretch>
        </p:blipFill>
        <p:spPr>
          <a:xfrm>
            <a:off x="2417218" y="3462139"/>
            <a:ext cx="1606652" cy="3097161"/>
          </a:xfrm>
          <a:prstGeom prst="rect">
            <a:avLst/>
          </a:prstGeom>
        </p:spPr>
      </p:pic>
      <p:pic>
        <p:nvPicPr>
          <p:cNvPr id="11" name="Picture 10">
            <a:extLst>
              <a:ext uri="{FF2B5EF4-FFF2-40B4-BE49-F238E27FC236}">
                <a16:creationId xmlns:a16="http://schemas.microsoft.com/office/drawing/2014/main" id="{21DAECC6-DBC5-7B0A-07EB-EC4529D5CF9A}"/>
              </a:ext>
            </a:extLst>
          </p:cNvPr>
          <p:cNvPicPr>
            <a:picLocks noChangeAspect="1"/>
          </p:cNvPicPr>
          <p:nvPr/>
        </p:nvPicPr>
        <p:blipFill>
          <a:blip r:embed="rId10"/>
          <a:stretch>
            <a:fillRect/>
          </a:stretch>
        </p:blipFill>
        <p:spPr>
          <a:xfrm>
            <a:off x="4382633" y="3495425"/>
            <a:ext cx="1536725" cy="3063875"/>
          </a:xfrm>
          <a:prstGeom prst="rect">
            <a:avLst/>
          </a:prstGeom>
        </p:spPr>
      </p:pic>
    </p:spTree>
    <p:extLst>
      <p:ext uri="{BB962C8B-B14F-4D97-AF65-F5344CB8AC3E}">
        <p14:creationId xmlns:p14="http://schemas.microsoft.com/office/powerpoint/2010/main" val="574615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1CCA8DE1-C914-AC92-41A9-F53CE64505D1}"/>
              </a:ext>
            </a:extLst>
          </p:cNvPr>
          <p:cNvSpPr>
            <a:spLocks noGrp="1"/>
          </p:cNvSpPr>
          <p:nvPr/>
        </p:nvSpPr>
        <p:spPr>
          <a:xfrm>
            <a:off x="9296399"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14</a:t>
            </a:fld>
            <a:endParaRPr lang="en-US" dirty="0"/>
          </a:p>
        </p:txBody>
      </p:sp>
      <p:sp>
        <p:nvSpPr>
          <p:cNvPr id="3" name="Google Shape;125;p3">
            <a:extLst>
              <a:ext uri="{FF2B5EF4-FFF2-40B4-BE49-F238E27FC236}">
                <a16:creationId xmlns:a16="http://schemas.microsoft.com/office/drawing/2014/main" id="{DB20A693-DAF6-90F8-E452-0AF12BA5AC45}"/>
              </a:ext>
            </a:extLst>
          </p:cNvPr>
          <p:cNvSpPr txBox="1"/>
          <p:nvPr/>
        </p:nvSpPr>
        <p:spPr>
          <a:xfrm>
            <a:off x="847724"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2400" b="1" dirty="0">
                <a:latin typeface="Montserrat"/>
                <a:sym typeface="Montserrat"/>
              </a:rPr>
              <a:t>eNB(eNodeB)  </a:t>
            </a:r>
            <a:endParaRPr dirty="0"/>
          </a:p>
        </p:txBody>
      </p:sp>
      <p:sp>
        <p:nvSpPr>
          <p:cNvPr id="4" name="Google Shape;125;p3">
            <a:extLst>
              <a:ext uri="{FF2B5EF4-FFF2-40B4-BE49-F238E27FC236}">
                <a16:creationId xmlns:a16="http://schemas.microsoft.com/office/drawing/2014/main" id="{7DEA0641-355F-1721-9350-A997E9F3EC15}"/>
              </a:ext>
            </a:extLst>
          </p:cNvPr>
          <p:cNvSpPr txBox="1"/>
          <p:nvPr/>
        </p:nvSpPr>
        <p:spPr>
          <a:xfrm>
            <a:off x="152401" y="609994"/>
            <a:ext cx="4395018" cy="507131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Traditional eNB:</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373AA229-B3CA-9CCE-E958-EC857ED577EA}"/>
              </a:ext>
            </a:extLst>
          </p:cNvPr>
          <p:cNvPicPr>
            <a:picLocks noChangeAspect="1"/>
          </p:cNvPicPr>
          <p:nvPr/>
        </p:nvPicPr>
        <p:blipFill>
          <a:blip r:embed="rId2"/>
          <a:stretch>
            <a:fillRect/>
          </a:stretch>
        </p:blipFill>
        <p:spPr>
          <a:xfrm>
            <a:off x="847724" y="944416"/>
            <a:ext cx="2644876" cy="2644876"/>
          </a:xfrm>
          <a:prstGeom prst="rect">
            <a:avLst/>
          </a:prstGeom>
        </p:spPr>
      </p:pic>
      <p:pic>
        <p:nvPicPr>
          <p:cNvPr id="6" name="Picture 5">
            <a:extLst>
              <a:ext uri="{FF2B5EF4-FFF2-40B4-BE49-F238E27FC236}">
                <a16:creationId xmlns:a16="http://schemas.microsoft.com/office/drawing/2014/main" id="{0BEE80E1-0CEC-EB37-2AFA-B0533DD4C212}"/>
              </a:ext>
            </a:extLst>
          </p:cNvPr>
          <p:cNvPicPr>
            <a:picLocks noChangeAspect="1"/>
          </p:cNvPicPr>
          <p:nvPr/>
        </p:nvPicPr>
        <p:blipFill>
          <a:blip r:embed="rId3"/>
          <a:stretch>
            <a:fillRect/>
          </a:stretch>
        </p:blipFill>
        <p:spPr>
          <a:xfrm>
            <a:off x="4547419" y="944416"/>
            <a:ext cx="6600596" cy="1688217"/>
          </a:xfrm>
          <a:prstGeom prst="rect">
            <a:avLst/>
          </a:prstGeom>
        </p:spPr>
      </p:pic>
      <p:sp>
        <p:nvSpPr>
          <p:cNvPr id="7" name="Google Shape;125;p3">
            <a:extLst>
              <a:ext uri="{FF2B5EF4-FFF2-40B4-BE49-F238E27FC236}">
                <a16:creationId xmlns:a16="http://schemas.microsoft.com/office/drawing/2014/main" id="{7F661CD0-5086-8A62-C477-485BAFA42448}"/>
              </a:ext>
            </a:extLst>
          </p:cNvPr>
          <p:cNvSpPr txBox="1"/>
          <p:nvPr/>
        </p:nvSpPr>
        <p:spPr>
          <a:xfrm>
            <a:off x="4547419" y="609994"/>
            <a:ext cx="6336893" cy="57667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rtl="0">
              <a:lnSpc>
                <a:spcPct val="100000"/>
              </a:lnSpc>
              <a:spcBef>
                <a:spcPts val="0"/>
              </a:spcBef>
              <a:spcAft>
                <a:spcPts val="0"/>
              </a:spcAft>
            </a:pPr>
            <a:r>
              <a:rPr lang="en-IN" b="1" dirty="0">
                <a:latin typeface="Verdana" panose="020B0604030504040204" pitchFamily="34" charset="0"/>
                <a:ea typeface="Verdana" panose="020B0604030504040204" pitchFamily="34" charset="0"/>
              </a:rPr>
              <a:t>eNB Used in the Project:</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USRP N321 acts as an eNodeB by processing LTE signals through a software-defined radio (SDR) architecture. It interfaces with the LTE software stack to handle tasks like modulation, demodulation, and radio resource management. The N321 communicates with user equipment (UE) and the core network, facilitating 4G LTE connectivity</a:t>
            </a: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4290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1CCA8DE1-C914-AC92-41A9-F53CE64505D1}"/>
              </a:ext>
            </a:extLst>
          </p:cNvPr>
          <p:cNvSpPr>
            <a:spLocks noGrp="1"/>
          </p:cNvSpPr>
          <p:nvPr/>
        </p:nvSpPr>
        <p:spPr>
          <a:xfrm>
            <a:off x="9296400"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dirty="0"/>
          </a:p>
        </p:txBody>
      </p:sp>
      <p:sp>
        <p:nvSpPr>
          <p:cNvPr id="3" name="Google Shape;125;p3">
            <a:extLst>
              <a:ext uri="{FF2B5EF4-FFF2-40B4-BE49-F238E27FC236}">
                <a16:creationId xmlns:a16="http://schemas.microsoft.com/office/drawing/2014/main" id="{DB20A693-DAF6-90F8-E452-0AF12BA5AC45}"/>
              </a:ext>
            </a:extLst>
          </p:cNvPr>
          <p:cNvSpPr txBox="1"/>
          <p:nvPr/>
        </p:nvSpPr>
        <p:spPr>
          <a:xfrm>
            <a:off x="847725"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None/>
            </a:pPr>
            <a:r>
              <a:rPr lang="en-US" sz="2400" b="1" dirty="0">
                <a:latin typeface="Montserrat"/>
                <a:sym typeface="Montserrat"/>
              </a:rPr>
              <a:t>EPC(</a:t>
            </a:r>
            <a:r>
              <a:rPr lang="en-IN" sz="3200" b="1" dirty="0"/>
              <a:t>Evolved Packet Core</a:t>
            </a:r>
            <a:r>
              <a:rPr lang="en-US" sz="2400" b="1" dirty="0">
                <a:latin typeface="Montserrat"/>
                <a:sym typeface="Montserrat"/>
              </a:rPr>
              <a:t>)  </a:t>
            </a:r>
            <a:endParaRPr dirty="0"/>
          </a:p>
        </p:txBody>
      </p:sp>
      <p:sp>
        <p:nvSpPr>
          <p:cNvPr id="4" name="Google Shape;125;p3">
            <a:extLst>
              <a:ext uri="{FF2B5EF4-FFF2-40B4-BE49-F238E27FC236}">
                <a16:creationId xmlns:a16="http://schemas.microsoft.com/office/drawing/2014/main" id="{7DEA0641-355F-1721-9350-A997E9F3EC15}"/>
              </a:ext>
            </a:extLst>
          </p:cNvPr>
          <p:cNvSpPr txBox="1"/>
          <p:nvPr/>
        </p:nvSpPr>
        <p:spPr>
          <a:xfrm>
            <a:off x="152401" y="629658"/>
            <a:ext cx="11287431" cy="576674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 EPC:</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L="0" marR="0" lvl="0" indent="0" rtl="0">
              <a:lnSpc>
                <a:spcPct val="100000"/>
              </a:lnSpc>
              <a:spcBef>
                <a:spcPts val="0"/>
              </a:spcBef>
              <a:spcAft>
                <a:spcPts val="0"/>
              </a:spcAft>
              <a:buNone/>
            </a:pPr>
            <a:r>
              <a:rPr lang="en-IN" sz="1200" dirty="0">
                <a:latin typeface="Verdana" panose="020B0604030504040204" pitchFamily="34" charset="0"/>
                <a:ea typeface="Verdana" panose="020B0604030504040204" pitchFamily="34" charset="0"/>
              </a:rPr>
              <a:t> </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r>
              <a:rPr lang="en-IN" dirty="0">
                <a:latin typeface="Verdana" panose="020B0604030504040204" pitchFamily="34" charset="0"/>
                <a:ea typeface="Verdana" panose="020B0604030504040204" pitchFamily="34" charset="0"/>
              </a:rPr>
              <a:t>Epc Consists of MME, SGW, HSS and PGW </a:t>
            </a:r>
          </a:p>
        </p:txBody>
      </p:sp>
      <p:pic>
        <p:nvPicPr>
          <p:cNvPr id="5" name="Picture 4">
            <a:extLst>
              <a:ext uri="{FF2B5EF4-FFF2-40B4-BE49-F238E27FC236}">
                <a16:creationId xmlns:a16="http://schemas.microsoft.com/office/drawing/2014/main" id="{7095BADF-2494-588D-921C-97F3B1A3FF1F}"/>
              </a:ext>
            </a:extLst>
          </p:cNvPr>
          <p:cNvPicPr>
            <a:picLocks noChangeAspect="1"/>
          </p:cNvPicPr>
          <p:nvPr/>
        </p:nvPicPr>
        <p:blipFill>
          <a:blip r:embed="rId2"/>
          <a:stretch>
            <a:fillRect/>
          </a:stretch>
        </p:blipFill>
        <p:spPr>
          <a:xfrm>
            <a:off x="847725" y="883313"/>
            <a:ext cx="3914907" cy="3600572"/>
          </a:xfrm>
          <a:prstGeom prst="rect">
            <a:avLst/>
          </a:prstGeom>
        </p:spPr>
      </p:pic>
      <p:sp>
        <p:nvSpPr>
          <p:cNvPr id="6" name="Slide Number Placeholder 2">
            <a:extLst>
              <a:ext uri="{FF2B5EF4-FFF2-40B4-BE49-F238E27FC236}">
                <a16:creationId xmlns:a16="http://schemas.microsoft.com/office/drawing/2014/main" id="{1CCA8DE1-C914-AC92-41A9-F53CE64505D1}"/>
              </a:ext>
            </a:extLst>
          </p:cNvPr>
          <p:cNvSpPr>
            <a:spLocks noGrp="1"/>
          </p:cNvSpPr>
          <p:nvPr/>
        </p:nvSpPr>
        <p:spPr>
          <a:xfrm>
            <a:off x="13563600" y="6031278"/>
            <a:ext cx="1277607" cy="3102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15</a:t>
            </a:fld>
            <a:endParaRPr lang="en-US" dirty="0"/>
          </a:p>
        </p:txBody>
      </p:sp>
      <p:sp>
        <p:nvSpPr>
          <p:cNvPr id="7" name="Google Shape;125;p3">
            <a:extLst>
              <a:ext uri="{FF2B5EF4-FFF2-40B4-BE49-F238E27FC236}">
                <a16:creationId xmlns:a16="http://schemas.microsoft.com/office/drawing/2014/main" id="{7DEA0641-355F-1721-9350-A997E9F3EC15}"/>
              </a:ext>
            </a:extLst>
          </p:cNvPr>
          <p:cNvSpPr txBox="1"/>
          <p:nvPr/>
        </p:nvSpPr>
        <p:spPr>
          <a:xfrm>
            <a:off x="5801034" y="978624"/>
            <a:ext cx="6626940" cy="406532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lvl="0" rtl="0">
              <a:lnSpc>
                <a:spcPct val="100000"/>
              </a:lnSpc>
              <a:spcBef>
                <a:spcPts val="0"/>
              </a:spcBef>
              <a:spcAft>
                <a:spcPts val="0"/>
              </a:spcAft>
            </a:pPr>
            <a:r>
              <a:rPr lang="en-IN" b="1" dirty="0">
                <a:latin typeface="Verdana" panose="020B0604030504040204" pitchFamily="34" charset="0"/>
                <a:ea typeface="Verdana" panose="020B0604030504040204" pitchFamily="34" charset="0"/>
              </a:rPr>
              <a:t>MME(</a:t>
            </a:r>
            <a:r>
              <a:rPr lang="en-IN" b="1" dirty="0"/>
              <a:t>Mobility Management Entity):</a:t>
            </a: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MME manages control plane functions, including user authentication, session management, and handovers between base stations. It connects to the HSS for subscriber data and to the SGW for routing user traffic</a:t>
            </a:r>
            <a:endParaRPr lang="en-IN" b="1" dirty="0"/>
          </a:p>
          <a:p>
            <a:pPr marL="0" marR="0" lvl="0" indent="0" rtl="0">
              <a:lnSpc>
                <a:spcPct val="100000"/>
              </a:lnSpc>
              <a:spcBef>
                <a:spcPts val="0"/>
              </a:spcBef>
              <a:spcAft>
                <a:spcPts val="0"/>
              </a:spcAft>
              <a:buNone/>
            </a:pPr>
            <a:endParaRPr lang="en-IN" b="1" dirty="0"/>
          </a:p>
          <a:p>
            <a:pPr marL="0" marR="0" lvl="0" indent="0" rtl="0">
              <a:lnSpc>
                <a:spcPct val="100000"/>
              </a:lnSpc>
              <a:spcBef>
                <a:spcPts val="0"/>
              </a:spcBef>
              <a:spcAft>
                <a:spcPts val="0"/>
              </a:spcAft>
              <a:buNone/>
            </a:pPr>
            <a:r>
              <a:rPr lang="en-IN" b="1" dirty="0"/>
              <a:t>HSS</a:t>
            </a:r>
            <a:r>
              <a:rPr lang="en-IN" b="1" dirty="0">
                <a:latin typeface="Verdana" panose="020B0604030504040204" pitchFamily="34" charset="0"/>
                <a:ea typeface="Verdana" panose="020B0604030504040204" pitchFamily="34" charset="0"/>
              </a:rPr>
              <a:t>(</a:t>
            </a:r>
            <a:r>
              <a:rPr lang="en-IN" b="1" dirty="0"/>
              <a:t>Home Subscriber Server):</a:t>
            </a:r>
          </a:p>
          <a:p>
            <a:pPr marR="0" lvl="0" rtl="0">
              <a:lnSpc>
                <a:spcPct val="100000"/>
              </a:lnSpc>
              <a:spcBef>
                <a:spcPts val="0"/>
              </a:spcBef>
              <a:spcAft>
                <a:spcPts val="0"/>
              </a:spcAft>
            </a:pPr>
            <a:endParaRPr lang="en-IN" b="1"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dirty="0"/>
              <a:t>The HSS is a centralized database that stores user profiles, authentication data, and mobility information, enabling secure network access and efficient session management by the MME</a:t>
            </a:r>
          </a:p>
          <a:p>
            <a:pPr marR="0" lvl="0" rtl="0">
              <a:lnSpc>
                <a:spcPct val="100000"/>
              </a:lnSpc>
              <a:spcBef>
                <a:spcPts val="0"/>
              </a:spcBef>
              <a:spcAft>
                <a:spcPts val="0"/>
              </a:spcAft>
            </a:pPr>
            <a:endParaRPr lang="en-US" dirty="0"/>
          </a:p>
          <a:p>
            <a:pPr marR="0" lvl="0" rtl="0">
              <a:lnSpc>
                <a:spcPct val="100000"/>
              </a:lnSpc>
              <a:spcBef>
                <a:spcPts val="0"/>
              </a:spcBef>
              <a:spcAft>
                <a:spcPts val="0"/>
              </a:spcAft>
            </a:pPr>
            <a:r>
              <a:rPr lang="en-IN" b="1" dirty="0"/>
              <a:t>SGW</a:t>
            </a:r>
            <a:r>
              <a:rPr lang="en-US" b="1" dirty="0"/>
              <a:t>(</a:t>
            </a:r>
            <a:r>
              <a:rPr lang="en-IN" b="1" dirty="0"/>
              <a:t>Serving Gateway</a:t>
            </a:r>
            <a:r>
              <a:rPr lang="en-US" b="1" dirty="0"/>
              <a:t>):</a:t>
            </a:r>
          </a:p>
          <a:p>
            <a:pPr marR="0" lvl="0" rtl="0">
              <a:lnSpc>
                <a:spcPct val="100000"/>
              </a:lnSpc>
              <a:spcBef>
                <a:spcPts val="0"/>
              </a:spcBef>
              <a:spcAft>
                <a:spcPts val="0"/>
              </a:spcAft>
            </a:pPr>
            <a:endParaRPr lang="en-US" dirty="0"/>
          </a:p>
          <a:p>
            <a:pPr marL="285750" marR="0" lvl="0" indent="-285750" rtl="0">
              <a:lnSpc>
                <a:spcPct val="100000"/>
              </a:lnSpc>
              <a:spcBef>
                <a:spcPts val="0"/>
              </a:spcBef>
              <a:spcAft>
                <a:spcPts val="0"/>
              </a:spcAft>
              <a:buFont typeface="Arial" panose="020B0604020202020204" pitchFamily="34" charset="0"/>
              <a:buChar char="•"/>
            </a:pPr>
            <a:r>
              <a:rPr lang="en-US" dirty="0"/>
              <a:t>The SGW acts as an intermediary between the eNodeB (base station) and the PGW, handling the routing and forwarding of user data packets within the LTE network and managing handovers.</a:t>
            </a:r>
          </a:p>
          <a:p>
            <a:pPr marR="0" lvl="0" rtl="0">
              <a:lnSpc>
                <a:spcPct val="100000"/>
              </a:lnSpc>
              <a:spcBef>
                <a:spcPts val="0"/>
              </a:spcBef>
              <a:spcAft>
                <a:spcPts val="0"/>
              </a:spcAft>
            </a:pPr>
            <a:endParaRPr lang="en-US" dirty="0"/>
          </a:p>
          <a:p>
            <a:pPr marR="0" lvl="0" rtl="0">
              <a:lnSpc>
                <a:spcPct val="100000"/>
              </a:lnSpc>
              <a:spcBef>
                <a:spcPts val="0"/>
              </a:spcBef>
              <a:spcAft>
                <a:spcPts val="0"/>
              </a:spcAft>
            </a:pPr>
            <a:endParaRPr lang="en-US" dirty="0"/>
          </a:p>
          <a:p>
            <a:pPr marR="0" lvl="0" rtl="0">
              <a:lnSpc>
                <a:spcPct val="100000"/>
              </a:lnSpc>
              <a:spcBef>
                <a:spcPts val="0"/>
              </a:spcBef>
              <a:spcAft>
                <a:spcPts val="0"/>
              </a:spcAft>
            </a:pPr>
            <a:r>
              <a:rPr lang="en-IN" b="1" dirty="0"/>
              <a:t>PGW</a:t>
            </a:r>
            <a:r>
              <a:rPr lang="en-US" b="1" dirty="0"/>
              <a:t>(</a:t>
            </a:r>
            <a:r>
              <a:rPr lang="en-IN" b="1" dirty="0"/>
              <a:t>Packet Data Network Gateway</a:t>
            </a:r>
            <a:r>
              <a:rPr lang="en-US" b="1" dirty="0"/>
              <a:t>):</a:t>
            </a:r>
          </a:p>
          <a:p>
            <a:pPr marR="0" lvl="0" rtl="0">
              <a:lnSpc>
                <a:spcPct val="100000"/>
              </a:lnSpc>
              <a:spcBef>
                <a:spcPts val="0"/>
              </a:spcBef>
              <a:spcAft>
                <a:spcPts val="0"/>
              </a:spcAft>
            </a:pPr>
            <a:endParaRPr lang="en-US" dirty="0"/>
          </a:p>
          <a:p>
            <a:pPr marL="285750" marR="0" lvl="0" indent="-285750" rtl="0">
              <a:lnSpc>
                <a:spcPct val="100000"/>
              </a:lnSpc>
              <a:spcBef>
                <a:spcPts val="0"/>
              </a:spcBef>
              <a:spcAft>
                <a:spcPts val="0"/>
              </a:spcAft>
              <a:buFont typeface="Arial" panose="020B0604020202020204" pitchFamily="34" charset="0"/>
              <a:buChar char="•"/>
            </a:pPr>
            <a:r>
              <a:rPr lang="en-US" dirty="0"/>
              <a:t>The PGW serves as the interface between the LTE network and external packet data networks (e.g., the internet), providing IP address allocation, policy enforcement, and charging data collection</a:t>
            </a:r>
          </a:p>
        </p:txBody>
      </p:sp>
    </p:spTree>
    <p:extLst>
      <p:ext uri="{BB962C8B-B14F-4D97-AF65-F5344CB8AC3E}">
        <p14:creationId xmlns:p14="http://schemas.microsoft.com/office/powerpoint/2010/main" val="6580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DCF6CA-518D-F036-ED58-C30DE25CBD2D}"/>
              </a:ext>
            </a:extLst>
          </p:cNvPr>
          <p:cNvPicPr>
            <a:picLocks noChangeAspect="1"/>
          </p:cNvPicPr>
          <p:nvPr/>
        </p:nvPicPr>
        <p:blipFill>
          <a:blip r:embed="rId2"/>
          <a:stretch>
            <a:fillRect/>
          </a:stretch>
        </p:blipFill>
        <p:spPr>
          <a:xfrm>
            <a:off x="223684" y="86954"/>
            <a:ext cx="6285271" cy="3773584"/>
          </a:xfrm>
          <a:prstGeom prst="rect">
            <a:avLst/>
          </a:prstGeom>
        </p:spPr>
      </p:pic>
      <p:sp>
        <p:nvSpPr>
          <p:cNvPr id="4" name="TextBox 3">
            <a:extLst>
              <a:ext uri="{FF2B5EF4-FFF2-40B4-BE49-F238E27FC236}">
                <a16:creationId xmlns:a16="http://schemas.microsoft.com/office/drawing/2014/main" id="{73D5B713-0AAB-7183-0E8E-D95BBA4CF421}"/>
              </a:ext>
            </a:extLst>
          </p:cNvPr>
          <p:cNvSpPr txBox="1"/>
          <p:nvPr/>
        </p:nvSpPr>
        <p:spPr>
          <a:xfrm>
            <a:off x="111842" y="4065008"/>
            <a:ext cx="11968316" cy="1600438"/>
          </a:xfrm>
          <a:prstGeom prst="rect">
            <a:avLst/>
          </a:prstGeom>
          <a:noFill/>
        </p:spPr>
        <p:txBody>
          <a:bodyPr wrap="square">
            <a:spAutoFit/>
          </a:bodyPr>
          <a:lstStyle/>
          <a:p>
            <a:pPr>
              <a:buNone/>
            </a:pPr>
            <a:r>
              <a:rPr lang="en-US" b="1" dirty="0"/>
              <a:t>Distributed Unit (DU) in 5G</a:t>
            </a:r>
          </a:p>
          <a:p>
            <a:pPr>
              <a:buNone/>
            </a:pPr>
            <a:r>
              <a:rPr lang="en-US" dirty="0"/>
              <a:t>The </a:t>
            </a:r>
            <a:r>
              <a:rPr lang="en-US" b="1" dirty="0"/>
              <a:t>Distributed Unit (DU)</a:t>
            </a:r>
            <a:r>
              <a:rPr lang="en-US" dirty="0"/>
              <a:t> is responsible for handling real-time processing and lower-layer functions in a 5G network. It processes </a:t>
            </a:r>
            <a:r>
              <a:rPr lang="en-US" b="1" dirty="0"/>
              <a:t>Layer 1 (Physical Layer - PHY), Layer 2 (Medium Access Control - MAC, Radio Link Control - RLC)</a:t>
            </a:r>
            <a:r>
              <a:rPr lang="en-US" dirty="0"/>
              <a:t>, and part of </a:t>
            </a:r>
            <a:r>
              <a:rPr lang="en-US" b="1" dirty="0"/>
              <a:t>Packet Data Convergence Protocol (PDCP)</a:t>
            </a:r>
            <a:r>
              <a:rPr lang="en-US" dirty="0"/>
              <a:t>.</a:t>
            </a:r>
          </a:p>
          <a:p>
            <a:pPr>
              <a:buNone/>
            </a:pPr>
            <a:r>
              <a:rPr lang="en-US" dirty="0"/>
              <a:t>DU is deployed closer to the radio hardware to minimize latency and optimize performance. It manages </a:t>
            </a:r>
            <a:r>
              <a:rPr lang="en-US" b="1" dirty="0"/>
              <a:t>radio resource allocation, scheduling, and signal transmission</a:t>
            </a:r>
            <a:r>
              <a:rPr lang="en-US" dirty="0"/>
              <a:t> to ensure efficient communication with </a:t>
            </a:r>
            <a:r>
              <a:rPr lang="en-US" b="1" dirty="0"/>
              <a:t>User Equipment (UEs)</a:t>
            </a:r>
            <a:r>
              <a:rPr lang="en-US" dirty="0"/>
              <a:t>.</a:t>
            </a:r>
          </a:p>
          <a:p>
            <a:r>
              <a:rPr lang="en-US" dirty="0"/>
              <a:t>The DU connects to the </a:t>
            </a:r>
            <a:r>
              <a:rPr lang="en-US" b="1" dirty="0"/>
              <a:t>Central Unit (CU) via the F1 interface</a:t>
            </a:r>
            <a:r>
              <a:rPr lang="en-US" dirty="0"/>
              <a:t>, allowing centralized network control while offloading real-time tasks to edge locations. This setup improves responsiveness and supports high-throughput, low-latency applications.</a:t>
            </a:r>
          </a:p>
        </p:txBody>
      </p:sp>
    </p:spTree>
    <p:extLst>
      <p:ext uri="{BB962C8B-B14F-4D97-AF65-F5344CB8AC3E}">
        <p14:creationId xmlns:p14="http://schemas.microsoft.com/office/powerpoint/2010/main" val="213708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68648A-8F68-C735-BD8C-03F10040B7D8}"/>
              </a:ext>
            </a:extLst>
          </p:cNvPr>
          <p:cNvSpPr txBox="1"/>
          <p:nvPr/>
        </p:nvSpPr>
        <p:spPr>
          <a:xfrm>
            <a:off x="314632" y="1493295"/>
            <a:ext cx="9144000" cy="2031325"/>
          </a:xfrm>
          <a:prstGeom prst="rect">
            <a:avLst/>
          </a:prstGeom>
          <a:noFill/>
        </p:spPr>
        <p:txBody>
          <a:bodyPr wrap="square">
            <a:spAutoFit/>
          </a:bodyPr>
          <a:lstStyle/>
          <a:p>
            <a:pPr>
              <a:buNone/>
            </a:pPr>
            <a:r>
              <a:rPr lang="en-US" b="1" dirty="0"/>
              <a:t>Central Unit (CU) in 5G</a:t>
            </a:r>
          </a:p>
          <a:p>
            <a:pPr>
              <a:buNone/>
            </a:pPr>
            <a:r>
              <a:rPr lang="en-US" dirty="0"/>
              <a:t>The </a:t>
            </a:r>
            <a:r>
              <a:rPr lang="en-US" b="1" dirty="0"/>
              <a:t>Central Unit (CU)</a:t>
            </a:r>
            <a:r>
              <a:rPr lang="en-US" dirty="0"/>
              <a:t> is responsible for higher-layer functions, including </a:t>
            </a:r>
            <a:r>
              <a:rPr lang="en-US" b="1" dirty="0"/>
              <a:t>Layer 3 (Radio Resource Control - RRC)</a:t>
            </a:r>
            <a:r>
              <a:rPr lang="en-US" dirty="0"/>
              <a:t> and the upper part of </a:t>
            </a:r>
            <a:r>
              <a:rPr lang="en-US" b="1" dirty="0"/>
              <a:t>PDCP</a:t>
            </a:r>
            <a:r>
              <a:rPr lang="en-US" dirty="0"/>
              <a:t>. It plays a crucial role in managing </a:t>
            </a:r>
            <a:r>
              <a:rPr lang="en-US" b="1" dirty="0"/>
              <a:t>mobility, security, and network signaling</a:t>
            </a:r>
            <a:r>
              <a:rPr lang="en-US" dirty="0"/>
              <a:t> in 5G.</a:t>
            </a:r>
          </a:p>
          <a:p>
            <a:pPr>
              <a:buNone/>
            </a:pPr>
            <a:r>
              <a:rPr lang="en-US" dirty="0"/>
              <a:t>CU connects to multiple </a:t>
            </a:r>
            <a:r>
              <a:rPr lang="en-US" b="1" dirty="0"/>
              <a:t>DUs via the F1 interface</a:t>
            </a:r>
            <a:r>
              <a:rPr lang="en-US" dirty="0"/>
              <a:t> and interfaces with the </a:t>
            </a:r>
            <a:r>
              <a:rPr lang="en-US" b="1" dirty="0"/>
              <a:t>5G Core Network (5GC) via NG interfaces</a:t>
            </a:r>
            <a:r>
              <a:rPr lang="en-US" dirty="0"/>
              <a:t>. This centralized architecture allows for better scalability, flexibility, and network optimization.</a:t>
            </a:r>
          </a:p>
          <a:p>
            <a:r>
              <a:rPr lang="en-US" dirty="0"/>
              <a:t>By separating real-time and non-real-time tasks, the CU enables efficient </a:t>
            </a:r>
            <a:r>
              <a:rPr lang="en-US" b="1" dirty="0"/>
              <a:t>network slicing, cloud-based deployments, and ultra-reliable low-latency communication (URLLC)</a:t>
            </a:r>
            <a:r>
              <a:rPr lang="en-US" dirty="0"/>
              <a:t>, making it a key component in modern 5G networks.</a:t>
            </a:r>
          </a:p>
        </p:txBody>
      </p:sp>
    </p:spTree>
    <p:extLst>
      <p:ext uri="{BB962C8B-B14F-4D97-AF65-F5344CB8AC3E}">
        <p14:creationId xmlns:p14="http://schemas.microsoft.com/office/powerpoint/2010/main" val="184796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ECCCC-81A2-7C07-D3D8-21ECEBE0366D}"/>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4E494E17-4245-97CD-B12E-8C5E58249FF9}"/>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01D65F5B-6C48-666E-8ED1-CE03E3E242E9}"/>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Objective 1: Zeromq Single UE Implementation</a:t>
            </a:r>
            <a:endParaRPr lang="en-US" sz="1400" b="0" i="0" u="none" strike="noStrike" cap="none" dirty="0">
              <a:solidFill>
                <a:srgbClr val="000000"/>
              </a:solidFill>
              <a:latin typeface="Arial"/>
              <a:ea typeface="Arial"/>
              <a:cs typeface="Arial"/>
              <a:sym typeface="Arial"/>
            </a:endParaRPr>
          </a:p>
        </p:txBody>
      </p:sp>
      <p:sp>
        <p:nvSpPr>
          <p:cNvPr id="5" name="Rectangle 4">
            <a:extLst>
              <a:ext uri="{FF2B5EF4-FFF2-40B4-BE49-F238E27FC236}">
                <a16:creationId xmlns:a16="http://schemas.microsoft.com/office/drawing/2014/main" id="{1ACD8490-31EA-5034-3F4C-347113F2624C}"/>
              </a:ext>
            </a:extLst>
          </p:cNvPr>
          <p:cNvSpPr>
            <a:spLocks noChangeArrowheads="1"/>
          </p:cNvSpPr>
          <p:nvPr/>
        </p:nvSpPr>
        <p:spPr bwMode="auto">
          <a:xfrm>
            <a:off x="346587" y="1068520"/>
            <a:ext cx="415658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build-essential </a:t>
            </a:r>
            <a:r>
              <a:rPr kumimoji="0" lang="en-US" altLang="en-US" sz="1200" b="1" i="0" u="none" strike="noStrike" cap="none" normalizeH="0" baseline="0" dirty="0" err="1">
                <a:ln>
                  <a:noFill/>
                </a:ln>
                <a:solidFill>
                  <a:schemeClr val="tx1"/>
                </a:solidFill>
                <a:effectLst/>
                <a:latin typeface="Arial" panose="020B0604020202020204" pitchFamily="34" charset="0"/>
              </a:rPr>
              <a:t>cmake</a:t>
            </a:r>
            <a:r>
              <a:rPr kumimoji="0" lang="en-US" altLang="en-US" sz="1200" b="1" i="0" u="none" strike="noStrike" cap="none" normalizeH="0" baseline="0" dirty="0">
                <a:ln>
                  <a:noFill/>
                </a:ln>
                <a:solidFill>
                  <a:schemeClr val="tx1"/>
                </a:solidFill>
                <a:effectLst/>
                <a:latin typeface="Arial" panose="020B0604020202020204" pitchFamily="34" charset="0"/>
              </a:rPr>
              <a:t> libfftw3-dev </a:t>
            </a:r>
            <a:r>
              <a:rPr kumimoji="0" lang="en-US" altLang="en-US" sz="1200" b="1" i="0" u="none" strike="noStrike" cap="none" normalizeH="0" baseline="0" dirty="0" err="1">
                <a:ln>
                  <a:noFill/>
                </a:ln>
                <a:solidFill>
                  <a:schemeClr val="tx1"/>
                </a:solidFill>
                <a:effectLst/>
                <a:latin typeface="Arial" panose="020B0604020202020204" pitchFamily="34" charset="0"/>
              </a:rPr>
              <a:t>libmbedtls</a:t>
            </a:r>
            <a:r>
              <a:rPr kumimoji="0" lang="en-US" altLang="en-US" sz="1200" b="1" i="0" u="none" strike="noStrike" cap="none" normalizeH="0" baseline="0" dirty="0">
                <a:ln>
                  <a:noFill/>
                </a:ln>
                <a:solidFill>
                  <a:schemeClr val="tx1"/>
                </a:solidFill>
                <a:effectLst/>
                <a:latin typeface="Arial" panose="020B0604020202020204" pitchFamily="34" charset="0"/>
              </a:rPr>
              <a:t>-dev </a:t>
            </a:r>
            <a:r>
              <a:rPr kumimoji="0" lang="en-US" altLang="en-US" sz="1200" b="1" i="0" u="none" strike="noStrike" cap="none" normalizeH="0" baseline="0" dirty="0" err="1">
                <a:ln>
                  <a:noFill/>
                </a:ln>
                <a:solidFill>
                  <a:schemeClr val="tx1"/>
                </a:solidFill>
                <a:effectLst/>
                <a:latin typeface="Arial" panose="020B0604020202020204" pitchFamily="34" charset="0"/>
              </a:rPr>
              <a:t>libboost</a:t>
            </a:r>
            <a:r>
              <a:rPr kumimoji="0" lang="en-US" altLang="en-US" sz="1200" b="1" i="0" u="none" strike="noStrike" cap="none" normalizeH="0" baseline="0" dirty="0">
                <a:ln>
                  <a:noFill/>
                </a:ln>
                <a:solidFill>
                  <a:schemeClr val="tx1"/>
                </a:solidFill>
                <a:effectLst/>
                <a:latin typeface="Arial" panose="020B0604020202020204" pitchFamily="34" charset="0"/>
              </a:rPr>
              <a:t>-program-options-dev </a:t>
            </a:r>
            <a:r>
              <a:rPr kumimoji="0" lang="en-US" altLang="en-US" sz="1200" b="1" i="0" u="none" strike="noStrike" cap="none" normalizeH="0" baseline="0" dirty="0" err="1">
                <a:ln>
                  <a:noFill/>
                </a:ln>
                <a:solidFill>
                  <a:schemeClr val="tx1"/>
                </a:solidFill>
                <a:effectLst/>
                <a:latin typeface="Arial" panose="020B0604020202020204" pitchFamily="34" charset="0"/>
              </a:rPr>
              <a:t>libconfig</a:t>
            </a:r>
            <a:r>
              <a:rPr kumimoji="0" lang="en-US" altLang="en-US" sz="1200" b="1" i="0" u="none" strike="noStrike" cap="none" normalizeH="0" baseline="0" dirty="0">
                <a:ln>
                  <a:noFill/>
                </a:ln>
                <a:solidFill>
                  <a:schemeClr val="tx1"/>
                </a:solidFill>
                <a:effectLst/>
                <a:latin typeface="Arial" panose="020B0604020202020204" pitchFamily="34" charset="0"/>
              </a:rPr>
              <a:t>++-dev </a:t>
            </a:r>
            <a:r>
              <a:rPr kumimoji="0" lang="en-US" altLang="en-US" sz="1200" b="1" i="0" u="none" strike="noStrike" cap="none" normalizeH="0" baseline="0" dirty="0" err="1">
                <a:ln>
                  <a:noFill/>
                </a:ln>
                <a:solidFill>
                  <a:schemeClr val="tx1"/>
                </a:solidFill>
                <a:effectLst/>
                <a:latin typeface="Arial" panose="020B0604020202020204" pitchFamily="34" charset="0"/>
              </a:rPr>
              <a:t>libsctp</a:t>
            </a:r>
            <a:r>
              <a:rPr kumimoji="0" lang="en-US" altLang="en-US" sz="1200" b="1" i="0" u="none" strike="noStrike" cap="none" normalizeH="0" baseline="0" dirty="0">
                <a:ln>
                  <a:noFill/>
                </a:ln>
                <a:solidFill>
                  <a:schemeClr val="tx1"/>
                </a:solidFill>
                <a:effectLst/>
                <a:latin typeface="Arial" panose="020B0604020202020204" pitchFamily="34" charset="0"/>
              </a:rPr>
              <a:t>-dev</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git clone https://github.com/srsRAN/srsRAN_4G.git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srsRAN_4G</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mkdir</a:t>
            </a:r>
            <a:r>
              <a:rPr kumimoji="0" lang="en-US" altLang="en-US" sz="1200" b="1" i="0" u="none" strike="noStrike" cap="none" normalizeH="0" baseline="0" dirty="0">
                <a:ln>
                  <a:noFill/>
                </a:ln>
                <a:solidFill>
                  <a:schemeClr val="tx1"/>
                </a:solidFill>
                <a:effectLst/>
                <a:latin typeface="Arial" panose="020B0604020202020204" pitchFamily="34" charset="0"/>
              </a:rPr>
              <a:t> build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build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cmake</a:t>
            </a:r>
            <a:r>
              <a:rPr kumimoji="0" lang="en-US" altLang="en-US" sz="12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make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make test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make install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srsran_install_configs.sh user</a:t>
            </a:r>
            <a:br>
              <a:rPr lang="en-US" altLang="en-US" b="1" dirty="0"/>
            </a:br>
            <a:r>
              <a:rPr lang="en-US" altLang="en-US" b="1" dirty="0" err="1"/>
              <a:t>sudo</a:t>
            </a:r>
            <a:r>
              <a:rPr lang="en-US" altLang="en-US" b="1" dirty="0"/>
              <a:t> apt-get install libzmq3-dev</a:t>
            </a:r>
            <a:br>
              <a:rPr lang="en-US" altLang="en-US" b="1" dirty="0"/>
            </a:br>
            <a:r>
              <a:rPr lang="en-US" altLang="en-US" b="1" dirty="0"/>
              <a:t>git clone https://github.com/zeromq/libzmq.git</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cd </a:t>
            </a:r>
            <a:r>
              <a:rPr lang="en-US" altLang="en-US" b="1" dirty="0" err="1"/>
              <a:t>libzmq</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./autogen.sh</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./configure</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make</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err="1"/>
              <a:t>sudo</a:t>
            </a:r>
            <a:r>
              <a:rPr lang="en-US" altLang="en-US" b="1" dirty="0"/>
              <a:t> make install</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err="1"/>
              <a:t>sudo</a:t>
            </a:r>
            <a:r>
              <a:rPr lang="en-US" altLang="en-US" b="1" dirty="0"/>
              <a:t> </a:t>
            </a:r>
            <a:r>
              <a:rPr lang="en-US" altLang="en-US" b="1" dirty="0" err="1"/>
              <a:t>ldconfig</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822955E3-C970-2901-2AAA-E35254542DE8}"/>
              </a:ext>
            </a:extLst>
          </p:cNvPr>
          <p:cNvSpPr>
            <a:spLocks noChangeArrowheads="1"/>
          </p:cNvSpPr>
          <p:nvPr/>
        </p:nvSpPr>
        <p:spPr bwMode="auto">
          <a:xfrm>
            <a:off x="5287296" y="1277445"/>
            <a:ext cx="6904704" cy="4099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git clone https://github.com/zeromq/czmq.git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a:t>
            </a:r>
            <a:r>
              <a:rPr kumimoji="0" lang="en-US" altLang="en-US" sz="1200" b="1" i="0" u="none" strike="noStrike" cap="none" normalizeH="0" baseline="0" dirty="0" err="1">
                <a:ln>
                  <a:noFill/>
                </a:ln>
                <a:solidFill>
                  <a:schemeClr val="tx1"/>
                </a:solidFill>
                <a:effectLst/>
                <a:latin typeface="Arial" panose="020B0604020202020204" pitchFamily="34" charset="0"/>
              </a:rPr>
              <a:t>czmq</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./autogen.sh</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./configure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make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make install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ldconfig</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curl -</a:t>
            </a:r>
            <a:r>
              <a:rPr kumimoji="0" lang="en-US" altLang="en-US" sz="1200" b="1" i="0" u="none" strike="noStrike" cap="none" normalizeH="0" baseline="0" dirty="0" err="1">
                <a:ln>
                  <a:noFill/>
                </a:ln>
                <a:solidFill>
                  <a:schemeClr val="tx1"/>
                </a:solidFill>
                <a:effectLst/>
                <a:latin typeface="Arial" panose="020B0604020202020204" pitchFamily="34" charset="0"/>
              </a:rPr>
              <a:t>fsSL</a:t>
            </a:r>
            <a:r>
              <a:rPr kumimoji="0" lang="en-US" altLang="en-US" sz="1200" b="1" i="0" u="none" strike="noStrike" cap="none" normalizeH="0" baseline="0" dirty="0">
                <a:ln>
                  <a:noFill/>
                </a:ln>
                <a:solidFill>
                  <a:schemeClr val="tx1"/>
                </a:solidFill>
                <a:effectLst/>
                <a:latin typeface="Arial" panose="020B0604020202020204" pitchFamily="34" charset="0"/>
              </a:rPr>
              <a:t> https://pgp.mongodb.com/server-6.0.asc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gpg</a:t>
            </a:r>
            <a:r>
              <a:rPr kumimoji="0" lang="en-US" altLang="en-US" sz="1200" b="1" i="0" u="none" strike="noStrike" cap="none" normalizeH="0" baseline="0" dirty="0">
                <a:ln>
                  <a:noFill/>
                </a:ln>
                <a:solidFill>
                  <a:schemeClr val="tx1"/>
                </a:solidFill>
                <a:effectLst/>
                <a:latin typeface="Arial" panose="020B0604020202020204" pitchFamily="34" charset="0"/>
              </a:rPr>
              <a:t> -o /</a:t>
            </a:r>
            <a:r>
              <a:rPr kumimoji="0" lang="en-US" altLang="en-US" sz="1200" b="1" i="0" u="none" strike="noStrike" cap="none" normalizeH="0" baseline="0" dirty="0" err="1">
                <a:ln>
                  <a:noFill/>
                </a:ln>
                <a:solidFill>
                  <a:schemeClr val="tx1"/>
                </a:solidFill>
                <a:effectLst/>
                <a:latin typeface="Arial" panose="020B0604020202020204" pitchFamily="34" charset="0"/>
              </a:rPr>
              <a:t>usr</a:t>
            </a:r>
            <a:r>
              <a:rPr kumimoji="0" lang="en-US" altLang="en-US" sz="1200" b="1" i="0" u="none" strike="noStrike" cap="none" normalizeH="0" baseline="0" dirty="0">
                <a:ln>
                  <a:noFill/>
                </a:ln>
                <a:solidFill>
                  <a:schemeClr val="tx1"/>
                </a:solidFill>
                <a:effectLst/>
                <a:latin typeface="Arial" panose="020B0604020202020204" pitchFamily="34" charset="0"/>
              </a:rPr>
              <a:t>/share/keyrings/mongodb-server-6.0.gpg --</a:t>
            </a:r>
            <a:r>
              <a:rPr kumimoji="0" lang="en-US" altLang="en-US" sz="1200" b="1" i="0" u="none" strike="noStrike" cap="none" normalizeH="0" baseline="0" dirty="0" err="1">
                <a:ln>
                  <a:noFill/>
                </a:ln>
                <a:solidFill>
                  <a:schemeClr val="tx1"/>
                </a:solidFill>
                <a:effectLst/>
                <a:latin typeface="Arial" panose="020B0604020202020204" pitchFamily="34" charset="0"/>
              </a:rPr>
              <a:t>dearmor</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echo "deb [ arch=amd64,arm64 signed-by=/</a:t>
            </a:r>
            <a:r>
              <a:rPr kumimoji="0" lang="en-US" altLang="en-US" sz="1200" b="1" i="0" u="none" strike="noStrike" cap="none" normalizeH="0" baseline="0" dirty="0" err="1">
                <a:ln>
                  <a:noFill/>
                </a:ln>
                <a:solidFill>
                  <a:schemeClr val="tx1"/>
                </a:solidFill>
                <a:effectLst/>
                <a:latin typeface="Arial" panose="020B0604020202020204" pitchFamily="34" charset="0"/>
              </a:rPr>
              <a:t>usr</a:t>
            </a:r>
            <a:r>
              <a:rPr kumimoji="0" lang="en-US" altLang="en-US" sz="1200" b="1" i="0" u="none" strike="noStrike" cap="none" normalizeH="0" baseline="0" dirty="0">
                <a:ln>
                  <a:noFill/>
                </a:ln>
                <a:solidFill>
                  <a:schemeClr val="tx1"/>
                </a:solidFill>
                <a:effectLst/>
                <a:latin typeface="Arial" panose="020B0604020202020204" pitchFamily="34" charset="0"/>
              </a:rPr>
              <a:t>/share/keyrings/mongodb-server-6.0.gpg ] https://repo.mongodb.org/apt/ubuntu focal/</a:t>
            </a:r>
            <a:r>
              <a:rPr kumimoji="0" lang="en-US" altLang="en-US" sz="1200" b="1" i="0" u="none" strike="noStrike" cap="none" normalizeH="0" baseline="0" dirty="0" err="1">
                <a:ln>
                  <a:noFill/>
                </a:ln>
                <a:solidFill>
                  <a:schemeClr val="tx1"/>
                </a:solidFill>
                <a:effectLst/>
                <a:latin typeface="Arial" panose="020B0604020202020204" pitchFamily="34" charset="0"/>
              </a:rPr>
              <a:t>mongodb</a:t>
            </a:r>
            <a:r>
              <a:rPr kumimoji="0" lang="en-US" altLang="en-US" sz="1200" b="1" i="0" u="none" strike="noStrike" cap="none" normalizeH="0" baseline="0" dirty="0">
                <a:ln>
                  <a:noFill/>
                </a:ln>
                <a:solidFill>
                  <a:schemeClr val="tx1"/>
                </a:solidFill>
                <a:effectLst/>
                <a:latin typeface="Arial" panose="020B0604020202020204" pitchFamily="34" charset="0"/>
              </a:rPr>
              <a:t>-org/6.0 multiverse" |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tee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a:t>
            </a:r>
            <a:r>
              <a:rPr kumimoji="0" lang="en-US" altLang="en-US" sz="1200" b="1" i="0" u="none" strike="noStrike" cap="none" normalizeH="0" baseline="0" dirty="0" err="1">
                <a:ln>
                  <a:noFill/>
                </a:ln>
                <a:solidFill>
                  <a:schemeClr val="tx1"/>
                </a:solidFill>
                <a:effectLst/>
                <a:latin typeface="Arial" panose="020B0604020202020204" pitchFamily="34" charset="0"/>
              </a:rPr>
              <a:t>sources.list.d</a:t>
            </a:r>
            <a:r>
              <a:rPr kumimoji="0" lang="en-US" altLang="en-US" sz="1200" b="1" i="0" u="none" strike="noStrike" cap="none" normalizeH="0" baseline="0" dirty="0">
                <a:ln>
                  <a:noFill/>
                </a:ln>
                <a:solidFill>
                  <a:schemeClr val="tx1"/>
                </a:solidFill>
                <a:effectLst/>
                <a:latin typeface="Arial" panose="020B0604020202020204" pitchFamily="34" charset="0"/>
              </a:rPr>
              <a:t>/mongodb-org-6.0.list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-y </a:t>
            </a:r>
            <a:r>
              <a:rPr kumimoji="0" lang="en-US" altLang="en-US" sz="1200" b="1" i="0" u="none" strike="noStrike" cap="none" normalizeH="0" baseline="0" dirty="0" err="1">
                <a:ln>
                  <a:noFill/>
                </a:ln>
                <a:solidFill>
                  <a:schemeClr val="tx1"/>
                </a:solidFill>
                <a:effectLst/>
                <a:latin typeface="Arial" panose="020B0604020202020204" pitchFamily="34" charset="0"/>
              </a:rPr>
              <a:t>mongodb</a:t>
            </a:r>
            <a:r>
              <a:rPr kumimoji="0" lang="en-US" altLang="en-US" sz="1200" b="1" i="0" u="none" strike="noStrike" cap="none" normalizeH="0" baseline="0" dirty="0">
                <a:ln>
                  <a:noFill/>
                </a:ln>
                <a:solidFill>
                  <a:schemeClr val="tx1"/>
                </a:solidFill>
                <a:effectLst/>
                <a:latin typeface="Arial" panose="020B0604020202020204" pitchFamily="34" charset="0"/>
              </a:rPr>
              <a:t>-org</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add-apt-repository ppa:open5gs/latest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-y open5gs</a:t>
            </a: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819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255B7-BDC3-7307-FD87-3C65020D3086}"/>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23E11DA9-DCBB-86FC-A10A-7B3E17FCA226}"/>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05D5D7BF-BB3E-8D83-C6FA-EEC9CF58DEE2}"/>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Objective 1: Zeromq Single UE Implementation</a:t>
            </a:r>
            <a:endParaRPr lang="en-US" sz="1400" b="0" i="0" u="none" strike="noStrike" cap="none" dirty="0">
              <a:solidFill>
                <a:srgbClr val="000000"/>
              </a:solidFill>
              <a:latin typeface="Arial"/>
              <a:ea typeface="Arial"/>
              <a:cs typeface="Arial"/>
              <a:sym typeface="Arial"/>
            </a:endParaRPr>
          </a:p>
        </p:txBody>
      </p:sp>
      <p:sp>
        <p:nvSpPr>
          <p:cNvPr id="5" name="Rectangle 4">
            <a:extLst>
              <a:ext uri="{FF2B5EF4-FFF2-40B4-BE49-F238E27FC236}">
                <a16:creationId xmlns:a16="http://schemas.microsoft.com/office/drawing/2014/main" id="{905446B4-5E38-D0D2-46E6-56431E9C3CD3}"/>
              </a:ext>
            </a:extLst>
          </p:cNvPr>
          <p:cNvSpPr>
            <a:spLocks noChangeArrowheads="1"/>
          </p:cNvSpPr>
          <p:nvPr/>
        </p:nvSpPr>
        <p:spPr bwMode="auto">
          <a:xfrm>
            <a:off x="245805" y="1151495"/>
            <a:ext cx="585019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 install -y ca-certificates curl </a:t>
            </a:r>
            <a:r>
              <a:rPr kumimoji="0" lang="en-US" altLang="en-US" sz="1200" b="1" i="0" u="none" strike="noStrike" cap="none" normalizeH="0" baseline="0" dirty="0" err="1">
                <a:ln>
                  <a:noFill/>
                </a:ln>
                <a:solidFill>
                  <a:schemeClr val="tx1"/>
                </a:solidFill>
                <a:effectLst/>
                <a:latin typeface="Arial" panose="020B0604020202020204" pitchFamily="34" charset="0"/>
              </a:rPr>
              <a:t>gnupg</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mkdir</a:t>
            </a:r>
            <a:r>
              <a:rPr kumimoji="0" lang="en-US" altLang="en-US" sz="1200" b="1" i="0" u="none" strike="noStrike" cap="none" normalizeH="0" baseline="0" dirty="0">
                <a:ln>
                  <a:noFill/>
                </a:ln>
                <a:solidFill>
                  <a:schemeClr val="tx1"/>
                </a:solidFill>
                <a:effectLst/>
                <a:latin typeface="Arial" panose="020B0604020202020204" pitchFamily="34" charset="0"/>
              </a:rPr>
              <a:t> -p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/apt/keyrings</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 curl -</a:t>
            </a:r>
            <a:r>
              <a:rPr kumimoji="0" lang="en-US" altLang="en-US" sz="1200" b="1" i="0" u="none" strike="noStrike" cap="none" normalizeH="0" baseline="0" dirty="0" err="1">
                <a:ln>
                  <a:noFill/>
                </a:ln>
                <a:solidFill>
                  <a:schemeClr val="tx1"/>
                </a:solidFill>
                <a:effectLst/>
                <a:latin typeface="Arial" panose="020B0604020202020204" pitchFamily="34" charset="0"/>
              </a:rPr>
              <a:t>fsSL</a:t>
            </a:r>
            <a:r>
              <a:rPr kumimoji="0" lang="en-US" altLang="en-US" sz="1200" b="1" i="0" u="none" strike="noStrike" cap="none" normalizeH="0" baseline="0" dirty="0">
                <a:ln>
                  <a:noFill/>
                </a:ln>
                <a:solidFill>
                  <a:schemeClr val="tx1"/>
                </a:solidFill>
                <a:effectLst/>
                <a:latin typeface="Arial" panose="020B0604020202020204" pitchFamily="34" charset="0"/>
              </a:rPr>
              <a:t> https://deb.nodesource.com/gpgkey/nodesource-repo.gpg.key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gpg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dearmor</a:t>
            </a:r>
            <a:r>
              <a:rPr kumimoji="0" lang="en-US" altLang="en-US" sz="1200" b="1" i="0" u="none" strike="noStrike" cap="none" normalizeH="0" baseline="0" dirty="0">
                <a:ln>
                  <a:noFill/>
                </a:ln>
                <a:solidFill>
                  <a:schemeClr val="tx1"/>
                </a:solidFill>
                <a:effectLst/>
                <a:latin typeface="Arial" panose="020B0604020202020204" pitchFamily="34" charset="0"/>
              </a:rPr>
              <a:t> -o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/apt/keyrings/</a:t>
            </a:r>
            <a:r>
              <a:rPr kumimoji="0" lang="en-US" altLang="en-US" sz="1200" b="1" i="0" u="none" strike="noStrike" cap="none" normalizeH="0" baseline="0" dirty="0" err="1">
                <a:ln>
                  <a:noFill/>
                </a:ln>
                <a:solidFill>
                  <a:schemeClr val="tx1"/>
                </a:solidFill>
                <a:effectLst/>
                <a:latin typeface="Arial" panose="020B0604020202020204" pitchFamily="34" charset="0"/>
              </a:rPr>
              <a:t>nodesource.gpg</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NODE_MAJOR=20</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echo "deb [signed-by=/</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/apt/keyrings/</a:t>
            </a:r>
            <a:r>
              <a:rPr kumimoji="0" lang="en-US" altLang="en-US" sz="1200" b="1" i="0" u="none" strike="noStrike" cap="none" normalizeH="0" baseline="0" dirty="0" err="1">
                <a:ln>
                  <a:noFill/>
                </a:ln>
                <a:solidFill>
                  <a:schemeClr val="tx1"/>
                </a:solidFill>
                <a:effectLst/>
                <a:latin typeface="Arial" panose="020B0604020202020204" pitchFamily="34" charset="0"/>
              </a:rPr>
              <a:t>nodesource.gpg</a:t>
            </a:r>
            <a:r>
              <a:rPr kumimoji="0" lang="en-US" altLang="en-US" sz="1200" b="1" i="0" u="none" strike="noStrike" cap="none" normalizeH="0" baseline="0" dirty="0">
                <a:ln>
                  <a:noFill/>
                </a:ln>
                <a:solidFill>
                  <a:schemeClr val="tx1"/>
                </a:solidFill>
                <a:effectLst/>
                <a:latin typeface="Arial" panose="020B0604020202020204" pitchFamily="34" charset="0"/>
              </a:rPr>
              <a:t>] https://deb.nodesource.com/node_$NODE_MAJOR.x </a:t>
            </a:r>
            <a:r>
              <a:rPr kumimoji="0" lang="en-US" altLang="en-US" sz="1200" b="1" i="0" u="none" strike="noStrike" cap="none" normalizeH="0" baseline="0" dirty="0" err="1">
                <a:ln>
                  <a:noFill/>
                </a:ln>
                <a:solidFill>
                  <a:schemeClr val="tx1"/>
                </a:solidFill>
                <a:effectLst/>
                <a:latin typeface="Arial" panose="020B0604020202020204" pitchFamily="34" charset="0"/>
              </a:rPr>
              <a:t>nodistro</a:t>
            </a:r>
            <a:r>
              <a:rPr kumimoji="0" lang="en-US" altLang="en-US" sz="1200" b="1" i="0" u="none" strike="noStrike" cap="none" normalizeH="0" baseline="0" dirty="0">
                <a:ln>
                  <a:noFill/>
                </a:ln>
                <a:solidFill>
                  <a:schemeClr val="tx1"/>
                </a:solidFill>
                <a:effectLst/>
                <a:latin typeface="Arial" panose="020B0604020202020204" pitchFamily="34" charset="0"/>
              </a:rPr>
              <a:t> main"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tee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/apt/</a:t>
            </a:r>
            <a:r>
              <a:rPr kumimoji="0" lang="en-US" altLang="en-US" sz="1200" b="1" i="0" u="none" strike="noStrike" cap="none" normalizeH="0" baseline="0" dirty="0" err="1">
                <a:ln>
                  <a:noFill/>
                </a:ln>
                <a:solidFill>
                  <a:schemeClr val="tx1"/>
                </a:solidFill>
                <a:effectLst/>
                <a:latin typeface="Arial" panose="020B0604020202020204" pitchFamily="34" charset="0"/>
              </a:rPr>
              <a:t>sources.list.d</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chemeClr val="tx1"/>
                </a:solidFill>
                <a:effectLst/>
                <a:latin typeface="Arial" panose="020B0604020202020204" pitchFamily="34" charset="0"/>
              </a:rPr>
              <a:t>nodesource.list</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 update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sudo </a:t>
            </a:r>
            <a:r>
              <a:rPr kumimoji="0" lang="es-ES" altLang="en-US" sz="1200" b="1" i="0" u="none" strike="noStrike" cap="none" normalizeH="0" baseline="0" dirty="0" err="1">
                <a:ln>
                  <a:noFill/>
                </a:ln>
                <a:solidFill>
                  <a:schemeClr val="tx1"/>
                </a:solidFill>
                <a:effectLst/>
                <a:latin typeface="Arial" panose="020B0604020202020204" pitchFamily="34" charset="0"/>
              </a:rPr>
              <a:t>apt</a:t>
            </a:r>
            <a:r>
              <a:rPr kumimoji="0" lang="es-ES" altLang="en-US" sz="1200" b="1" i="0" u="none" strike="noStrike" cap="none" normalizeH="0" baseline="0" dirty="0">
                <a:ln>
                  <a:noFill/>
                </a:ln>
                <a:solidFill>
                  <a:schemeClr val="tx1"/>
                </a:solidFill>
                <a:effectLst/>
                <a:latin typeface="Arial" panose="020B0604020202020204" pitchFamily="34" charset="0"/>
              </a:rPr>
              <a:t> </a:t>
            </a:r>
            <a:r>
              <a:rPr kumimoji="0" lang="es-ES" altLang="en-US" sz="1200" b="1" i="0" u="none" strike="noStrike" cap="none" normalizeH="0" baseline="0" dirty="0" err="1">
                <a:ln>
                  <a:noFill/>
                </a:ln>
                <a:solidFill>
                  <a:schemeClr val="tx1"/>
                </a:solidFill>
                <a:effectLst/>
                <a:latin typeface="Arial" panose="020B0604020202020204" pitchFamily="34" charset="0"/>
              </a:rPr>
              <a:t>install</a:t>
            </a:r>
            <a:r>
              <a:rPr kumimoji="0" lang="es-ES" altLang="en-US" sz="1200" b="1" i="0" u="none" strike="noStrike" cap="none" normalizeH="0" baseline="0" dirty="0">
                <a:ln>
                  <a:noFill/>
                </a:ln>
                <a:solidFill>
                  <a:schemeClr val="tx1"/>
                </a:solidFill>
                <a:effectLst/>
                <a:latin typeface="Arial" panose="020B0604020202020204" pitchFamily="34" charset="0"/>
              </a:rPr>
              <a:t> </a:t>
            </a:r>
            <a:r>
              <a:rPr kumimoji="0" lang="es-ES" altLang="en-US" sz="1200" b="1" i="0" u="none" strike="noStrike" cap="none" normalizeH="0" baseline="0" dirty="0" err="1">
                <a:ln>
                  <a:noFill/>
                </a:ln>
                <a:solidFill>
                  <a:schemeClr val="tx1"/>
                </a:solidFill>
                <a:effectLst/>
                <a:latin typeface="Arial" panose="020B0604020202020204" pitchFamily="34" charset="0"/>
              </a:rPr>
              <a:t>nodejs</a:t>
            </a:r>
            <a:r>
              <a:rPr kumimoji="0" lang="es-ES" altLang="en-US" sz="1200" b="1" i="0" u="none" strike="noStrike" cap="none" normalizeH="0" baseline="0" dirty="0">
                <a:ln>
                  <a:noFill/>
                </a:ln>
                <a:solidFill>
                  <a:schemeClr val="tx1"/>
                </a:solidFill>
                <a:effectLst/>
                <a:latin typeface="Arial" panose="020B0604020202020204" pitchFamily="34" charset="0"/>
              </a:rPr>
              <a:t> –y</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zypper</a:t>
            </a:r>
            <a:r>
              <a:rPr kumimoji="0" lang="en-US" altLang="en-US" sz="1200" b="1" i="0" u="none" strike="noStrike" cap="none" normalizeH="0" baseline="0" dirty="0">
                <a:ln>
                  <a:noFill/>
                </a:ln>
                <a:solidFill>
                  <a:schemeClr val="tx1"/>
                </a:solidFill>
                <a:effectLst/>
                <a:latin typeface="Arial" panose="020B0604020202020204" pitchFamily="34" charset="0"/>
              </a:rPr>
              <a:t> install nodejs8</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curl -</a:t>
            </a:r>
            <a:r>
              <a:rPr kumimoji="0" lang="en-US" altLang="en-US" sz="1200" b="1" i="0" u="none" strike="noStrike" cap="none" normalizeH="0" baseline="0" dirty="0" err="1">
                <a:ln>
                  <a:noFill/>
                </a:ln>
                <a:solidFill>
                  <a:schemeClr val="tx1"/>
                </a:solidFill>
                <a:effectLst/>
                <a:latin typeface="Arial" panose="020B0604020202020204" pitchFamily="34" charset="0"/>
              </a:rPr>
              <a:t>fsSL</a:t>
            </a:r>
            <a:r>
              <a:rPr kumimoji="0" lang="en-US" altLang="en-US" sz="1200" b="1" i="0" u="none" strike="noStrike" cap="none" normalizeH="0" baseline="0" dirty="0">
                <a:ln>
                  <a:noFill/>
                </a:ln>
                <a:solidFill>
                  <a:schemeClr val="tx1"/>
                </a:solidFill>
                <a:effectLst/>
                <a:latin typeface="Arial" panose="020B0604020202020204" pitchFamily="34" charset="0"/>
              </a:rPr>
              <a:t> https://open5gs.org/open5gs/assets/webui/install | </a:t>
            </a: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-E bash</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systemctl</a:t>
            </a:r>
            <a:r>
              <a:rPr kumimoji="0" lang="en-US" altLang="en-US" sz="1200" b="1" i="0" u="none" strike="noStrike" cap="none" normalizeH="0" baseline="0" dirty="0">
                <a:ln>
                  <a:noFill/>
                </a:ln>
                <a:solidFill>
                  <a:schemeClr val="tx1"/>
                </a:solidFill>
                <a:effectLst/>
                <a:latin typeface="Arial" panose="020B0604020202020204" pitchFamily="34" charset="0"/>
              </a:rPr>
              <a:t> restart open5gs-amfd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wget</a:t>
            </a:r>
            <a:r>
              <a:rPr kumimoji="0" lang="en-US" altLang="en-US" sz="1200" b="1" i="0" u="none" strike="noStrike" cap="none" normalizeH="0" baseline="0" dirty="0">
                <a:ln>
                  <a:noFill/>
                </a:ln>
                <a:solidFill>
                  <a:schemeClr val="tx1"/>
                </a:solidFill>
                <a:effectLst/>
                <a:latin typeface="Arial" panose="020B0604020202020204" pitchFamily="34" charset="0"/>
              </a:rPr>
              <a:t> https://raw.githubusercontent.com/open5gs/open5gs/main/misc/db/open5gs-dbctl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chmod</a:t>
            </a:r>
            <a:r>
              <a:rPr kumimoji="0" lang="en-US" altLang="en-US" sz="1200" b="1" i="0" u="none" strike="noStrike" cap="none" normalizeH="0" baseline="0" dirty="0">
                <a:ln>
                  <a:noFill/>
                </a:ln>
                <a:solidFill>
                  <a:schemeClr val="tx1"/>
                </a:solidFill>
                <a:effectLst/>
                <a:latin typeface="Arial" panose="020B0604020202020204" pitchFamily="34" charset="0"/>
              </a:rPr>
              <a:t> +x open5gs-dbctl</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./open5gs-dbctl add 001010123456780 00112233445566778899aabbccddeeff 63BFA50EE6523365FF14C1F45F88737D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./open5gs-dbctl </a:t>
            </a:r>
            <a:r>
              <a:rPr kumimoji="0" lang="en-US" altLang="en-US" sz="1200" b="1" i="0" u="none" strike="noStrike" cap="none" normalizeH="0" baseline="0" dirty="0" err="1">
                <a:ln>
                  <a:noFill/>
                </a:ln>
                <a:solidFill>
                  <a:schemeClr val="tx1"/>
                </a:solidFill>
                <a:effectLst/>
                <a:latin typeface="Arial" panose="020B0604020202020204" pitchFamily="34" charset="0"/>
              </a:rPr>
              <a:t>showpretty</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24AC7A5-34F6-DE7B-0034-1441558FA4BA}"/>
              </a:ext>
            </a:extLst>
          </p:cNvPr>
          <p:cNvSpPr>
            <a:spLocks noChangeArrowheads="1"/>
          </p:cNvSpPr>
          <p:nvPr/>
        </p:nvSpPr>
        <p:spPr bwMode="auto">
          <a:xfrm>
            <a:off x="6850624" y="1151495"/>
            <a:ext cx="3551904" cy="234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list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it-IT" altLang="en-US" sz="1200" b="1" i="0" u="none" strike="noStrike" cap="none" normalizeH="0" baseline="0" dirty="0">
                <a:ln>
                  <a:noFill/>
                </a:ln>
                <a:solidFill>
                  <a:schemeClr val="tx1"/>
                </a:solidFill>
                <a:effectLst/>
                <a:latin typeface="Arial" panose="020B0604020202020204" pitchFamily="34" charset="0"/>
              </a:rPr>
              <a:t>sudo ip ro add 10.45.0.0/16 via 10.53.1.2</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route –n</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pt-BR" altLang="en-US" sz="1200" b="1" i="0" u="none" strike="noStrike" cap="none" normalizeH="0" baseline="0" dirty="0">
                <a:ln>
                  <a:noFill/>
                </a:ln>
                <a:solidFill>
                  <a:schemeClr val="tx1"/>
                </a:solidFill>
                <a:effectLst/>
                <a:latin typeface="Arial" panose="020B0604020202020204" pitchFamily="34" charset="0"/>
              </a:rPr>
              <a:t>sudo ip netns exec ue1 ping 10.45.1.1</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ping 10.45.1.2</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gnb</a:t>
            </a:r>
            <a:r>
              <a:rPr lang="en-US" altLang="en-US" b="1" dirty="0"/>
              <a:t> –c ./</a:t>
            </a:r>
            <a:r>
              <a:rPr lang="en-US" altLang="en-US" b="1" dirty="0" err="1"/>
              <a:t>gnb_zmq.yaml</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srsue</a:t>
            </a:r>
            <a:r>
              <a:rPr lang="en-US" altLang="en-US" b="1" dirty="0"/>
              <a:t> </a:t>
            </a:r>
            <a:r>
              <a:rPr lang="en-US" altLang="en-US" b="1" dirty="0" err="1"/>
              <a:t>ue_zmq.conf</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In </a:t>
            </a:r>
            <a:r>
              <a:rPr kumimoji="0" lang="en-US" altLang="en-US" sz="1200" b="1" i="0" u="none" strike="noStrike" cap="none" normalizeH="0" baseline="0" dirty="0" err="1">
                <a:ln>
                  <a:noFill/>
                </a:ln>
                <a:solidFill>
                  <a:schemeClr val="tx1"/>
                </a:solidFill>
                <a:effectLst/>
                <a:latin typeface="Arial" panose="020B0604020202020204" pitchFamily="34" charset="0"/>
              </a:rPr>
              <a:t>gnb</a:t>
            </a:r>
            <a:r>
              <a:rPr kumimoji="0" lang="en-US" altLang="en-US" sz="1200" b="1" i="0" u="none" strike="noStrike" cap="none" normalizeH="0" baseline="0" dirty="0">
                <a:ln>
                  <a:noFill/>
                </a:ln>
                <a:solidFill>
                  <a:schemeClr val="tx1"/>
                </a:solidFill>
                <a:effectLst/>
                <a:latin typeface="Arial" panose="020B0604020202020204" pitchFamily="34" charset="0"/>
              </a:rPr>
              <a:t> ty</a:t>
            </a:r>
            <a:r>
              <a:rPr lang="en-US" altLang="en-US" b="1" dirty="0"/>
              <a:t>pe (t) to trace</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1436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p3">
            <a:extLst>
              <a:ext uri="{FF2B5EF4-FFF2-40B4-BE49-F238E27FC236}">
                <a16:creationId xmlns:a16="http://schemas.microsoft.com/office/drawing/2014/main" id="{2D672A08-C10F-607F-C62A-03862EB38294}"/>
              </a:ext>
            </a:extLst>
          </p:cNvPr>
          <p:cNvSpPr txBox="1"/>
          <p:nvPr/>
        </p:nvSpPr>
        <p:spPr>
          <a:xfrm>
            <a:off x="1000124" y="125709"/>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3" name="Group 2">
            <a:extLst>
              <a:ext uri="{FF2B5EF4-FFF2-40B4-BE49-F238E27FC236}">
                <a16:creationId xmlns:a16="http://schemas.microsoft.com/office/drawing/2014/main" id="{211CCCB4-08E8-182A-76CD-68A859574603}"/>
              </a:ext>
            </a:extLst>
          </p:cNvPr>
          <p:cNvGrpSpPr/>
          <p:nvPr/>
        </p:nvGrpSpPr>
        <p:grpSpPr>
          <a:xfrm>
            <a:off x="550606" y="601384"/>
            <a:ext cx="10965118" cy="305674"/>
            <a:chOff x="550606" y="762414"/>
            <a:chExt cx="10965118" cy="305674"/>
          </a:xfrm>
          <a:solidFill>
            <a:schemeClr val="tx2">
              <a:lumMod val="10000"/>
            </a:schemeClr>
          </a:solidFill>
        </p:grpSpPr>
        <p:sp>
          <p:nvSpPr>
            <p:cNvPr id="4" name="Google Shape;120;p76">
              <a:extLst>
                <a:ext uri="{FF2B5EF4-FFF2-40B4-BE49-F238E27FC236}">
                  <a16:creationId xmlns:a16="http://schemas.microsoft.com/office/drawing/2014/main" id="{8D76FFD7-1848-0290-EB28-788BCCEE7A6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04EE87CA-AB2B-92E8-20A7-B3CB2A3F394B}"/>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6" name="Google Shape;120;p76">
              <a:extLst>
                <a:ext uri="{FF2B5EF4-FFF2-40B4-BE49-F238E27FC236}">
                  <a16:creationId xmlns:a16="http://schemas.microsoft.com/office/drawing/2014/main" id="{27AE63B8-BB8F-356E-A2DB-15A70BAC2A50}"/>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7" name="Google Shape;120;p76">
              <a:extLst>
                <a:ext uri="{FF2B5EF4-FFF2-40B4-BE49-F238E27FC236}">
                  <a16:creationId xmlns:a16="http://schemas.microsoft.com/office/drawing/2014/main" id="{8B09DAEC-DEC8-F61A-C1AE-C671DB3923DB}"/>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9" name="Group 8">
            <a:extLst>
              <a:ext uri="{FF2B5EF4-FFF2-40B4-BE49-F238E27FC236}">
                <a16:creationId xmlns:a16="http://schemas.microsoft.com/office/drawing/2014/main" id="{ED0673F4-CD2C-7D9A-118F-D884C214FED6}"/>
              </a:ext>
            </a:extLst>
          </p:cNvPr>
          <p:cNvGrpSpPr/>
          <p:nvPr/>
        </p:nvGrpSpPr>
        <p:grpSpPr>
          <a:xfrm>
            <a:off x="2759164" y="1670595"/>
            <a:ext cx="8756560" cy="369096"/>
            <a:chOff x="2759164" y="1557376"/>
            <a:chExt cx="8756560" cy="369096"/>
          </a:xfrm>
        </p:grpSpPr>
        <p:sp>
          <p:nvSpPr>
            <p:cNvPr id="10" name="Google Shape;120;p76">
              <a:extLst>
                <a:ext uri="{FF2B5EF4-FFF2-40B4-BE49-F238E27FC236}">
                  <a16:creationId xmlns:a16="http://schemas.microsoft.com/office/drawing/2014/main" id="{4432AB43-0694-DD9B-472B-552478D2F447}"/>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11E67CD2-3DDC-9CC4-B0F8-60FAB300555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BU21EECE0100361</a:t>
              </a:r>
              <a:endParaRPr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7EFA1D27-D0D7-4C52-5AC6-CDD409EDEEBB}"/>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P.Prudvi reddy</a:t>
              </a:r>
              <a:endParaRPr sz="900" b="0" i="0" u="none" strike="noStrike" cap="none" dirty="0">
                <a:solidFill>
                  <a:srgbClr val="000000"/>
                </a:solidFill>
                <a:latin typeface="Arial"/>
                <a:ea typeface="Arial"/>
                <a:cs typeface="Arial"/>
                <a:sym typeface="Arial"/>
              </a:endParaRPr>
            </a:p>
          </p:txBody>
        </p:sp>
      </p:grpSp>
      <p:grpSp>
        <p:nvGrpSpPr>
          <p:cNvPr id="14" name="Group 13">
            <a:extLst>
              <a:ext uri="{FF2B5EF4-FFF2-40B4-BE49-F238E27FC236}">
                <a16:creationId xmlns:a16="http://schemas.microsoft.com/office/drawing/2014/main" id="{51617B59-A3B9-92AF-42FE-01EDD78AA8BE}"/>
              </a:ext>
            </a:extLst>
          </p:cNvPr>
          <p:cNvGrpSpPr/>
          <p:nvPr/>
        </p:nvGrpSpPr>
        <p:grpSpPr>
          <a:xfrm>
            <a:off x="2759164" y="3370974"/>
            <a:ext cx="8756560" cy="369096"/>
            <a:chOff x="2759164" y="1557376"/>
            <a:chExt cx="8756560" cy="369096"/>
          </a:xfrm>
        </p:grpSpPr>
        <p:sp>
          <p:nvSpPr>
            <p:cNvPr id="15" name="Google Shape;120;p76">
              <a:extLst>
                <a:ext uri="{FF2B5EF4-FFF2-40B4-BE49-F238E27FC236}">
                  <a16:creationId xmlns:a16="http://schemas.microsoft.com/office/drawing/2014/main" id="{571EBA7D-E829-4A7E-B7C5-F94B3566A85B}"/>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16" name="Google Shape;120;p76">
              <a:extLst>
                <a:ext uri="{FF2B5EF4-FFF2-40B4-BE49-F238E27FC236}">
                  <a16:creationId xmlns:a16="http://schemas.microsoft.com/office/drawing/2014/main" id="{BCCDCF5F-4270-0DD6-45DD-36EA18734DA5}"/>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BU21EECE0100391</a:t>
              </a:r>
              <a:endParaRPr b="0" i="0" u="none" strike="noStrike" cap="none" dirty="0">
                <a:solidFill>
                  <a:srgbClr val="000000"/>
                </a:solidFill>
                <a:latin typeface="Arial"/>
                <a:ea typeface="Arial"/>
                <a:cs typeface="Arial"/>
                <a:sym typeface="Arial"/>
              </a:endParaRPr>
            </a:p>
          </p:txBody>
        </p:sp>
        <p:sp>
          <p:nvSpPr>
            <p:cNvPr id="17" name="Google Shape;120;p76">
              <a:extLst>
                <a:ext uri="{FF2B5EF4-FFF2-40B4-BE49-F238E27FC236}">
                  <a16:creationId xmlns:a16="http://schemas.microsoft.com/office/drawing/2014/main" id="{0F222E33-F24E-D2FB-12CF-4427EE45E93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MC.Mokshith</a:t>
              </a:r>
              <a:endParaRPr sz="900" b="0" i="0" u="none" strike="noStrike" cap="none" dirty="0">
                <a:solidFill>
                  <a:srgbClr val="000000"/>
                </a:solidFill>
                <a:latin typeface="Arial"/>
                <a:ea typeface="Arial"/>
                <a:cs typeface="Arial"/>
                <a:sym typeface="Arial"/>
              </a:endParaRPr>
            </a:p>
          </p:txBody>
        </p:sp>
      </p:grpSp>
      <p:grpSp>
        <p:nvGrpSpPr>
          <p:cNvPr id="19" name="Group 18">
            <a:extLst>
              <a:ext uri="{FF2B5EF4-FFF2-40B4-BE49-F238E27FC236}">
                <a16:creationId xmlns:a16="http://schemas.microsoft.com/office/drawing/2014/main" id="{370649EA-3F47-8FFA-A535-EC814B2626B6}"/>
              </a:ext>
            </a:extLst>
          </p:cNvPr>
          <p:cNvGrpSpPr/>
          <p:nvPr/>
        </p:nvGrpSpPr>
        <p:grpSpPr>
          <a:xfrm>
            <a:off x="2759164" y="5158511"/>
            <a:ext cx="8756560" cy="346550"/>
            <a:chOff x="2759164" y="1557376"/>
            <a:chExt cx="8756560" cy="369096"/>
          </a:xfrm>
        </p:grpSpPr>
        <p:sp>
          <p:nvSpPr>
            <p:cNvPr id="20" name="Google Shape;120;p76">
              <a:extLst>
                <a:ext uri="{FF2B5EF4-FFF2-40B4-BE49-F238E27FC236}">
                  <a16:creationId xmlns:a16="http://schemas.microsoft.com/office/drawing/2014/main" id="{775DA907-85A3-AC02-9AB1-9E878DE0670F}"/>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 AI/ML</a:t>
              </a:r>
              <a:endParaRPr sz="900"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00F35EE6-FB54-94ED-C005-5556E55C5BFD}"/>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b="0" i="0" u="none" strike="noStrike" cap="none" dirty="0">
                  <a:solidFill>
                    <a:schemeClr val="lt1"/>
                  </a:solidFill>
                  <a:latin typeface="Verdana"/>
                  <a:ea typeface="Verdana"/>
                  <a:cs typeface="Verdana"/>
                  <a:sym typeface="Verdana"/>
                </a:rPr>
                <a:t>BU21EECE0100377</a:t>
              </a:r>
              <a:endParaRPr b="0" i="0" u="none" strike="noStrike" cap="none" dirty="0">
                <a:solidFill>
                  <a:srgbClr val="000000"/>
                </a:solidFill>
                <a:latin typeface="Arial"/>
                <a:ea typeface="Arial"/>
                <a:cs typeface="Arial"/>
                <a:sym typeface="Arial"/>
              </a:endParaRPr>
            </a:p>
          </p:txBody>
        </p:sp>
        <p:sp>
          <p:nvSpPr>
            <p:cNvPr id="22" name="Google Shape;120;p76">
              <a:extLst>
                <a:ext uri="{FF2B5EF4-FFF2-40B4-BE49-F238E27FC236}">
                  <a16:creationId xmlns:a16="http://schemas.microsoft.com/office/drawing/2014/main" id="{1700F562-768B-01EA-2D87-21F4E70BF1F2}"/>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B.Gopal</a:t>
              </a:r>
              <a:endParaRPr sz="900" b="0" i="0" u="none" strike="noStrike" cap="none" dirty="0">
                <a:solidFill>
                  <a:srgbClr val="000000"/>
                </a:solidFill>
                <a:latin typeface="Arial"/>
                <a:ea typeface="Arial"/>
                <a:cs typeface="Arial"/>
                <a:sym typeface="Arial"/>
              </a:endParaRPr>
            </a:p>
          </p:txBody>
        </p:sp>
      </p:grpSp>
      <p:pic>
        <p:nvPicPr>
          <p:cNvPr id="24" name="Picture 23">
            <a:extLst>
              <a:ext uri="{FF2B5EF4-FFF2-40B4-BE49-F238E27FC236}">
                <a16:creationId xmlns:a16="http://schemas.microsoft.com/office/drawing/2014/main" id="{778B7A09-D195-EA96-70E1-B6068E09E46D}"/>
              </a:ext>
            </a:extLst>
          </p:cNvPr>
          <p:cNvPicPr>
            <a:picLocks noChangeAspect="1"/>
          </p:cNvPicPr>
          <p:nvPr/>
        </p:nvPicPr>
        <p:blipFill>
          <a:blip r:embed="rId2"/>
          <a:stretch>
            <a:fillRect/>
          </a:stretch>
        </p:blipFill>
        <p:spPr>
          <a:xfrm>
            <a:off x="946336" y="1016521"/>
            <a:ext cx="1294140" cy="1663895"/>
          </a:xfrm>
          <a:prstGeom prst="rect">
            <a:avLst/>
          </a:prstGeom>
          <a:solidFill>
            <a:srgbClr val="F0E0C1"/>
          </a:solidFill>
          <a:ln w="25400">
            <a:solidFill>
              <a:schemeClr val="tx2">
                <a:lumMod val="10000"/>
              </a:schemeClr>
            </a:solidFill>
          </a:ln>
          <a:effectLst>
            <a:softEdge rad="0"/>
          </a:effectLst>
        </p:spPr>
      </p:pic>
      <p:pic>
        <p:nvPicPr>
          <p:cNvPr id="26" name="Picture 25">
            <a:extLst>
              <a:ext uri="{FF2B5EF4-FFF2-40B4-BE49-F238E27FC236}">
                <a16:creationId xmlns:a16="http://schemas.microsoft.com/office/drawing/2014/main" id="{38475CB0-BA93-CE3C-DE6F-B67377DCB497}"/>
              </a:ext>
            </a:extLst>
          </p:cNvPr>
          <p:cNvPicPr>
            <a:picLocks noChangeAspect="1"/>
          </p:cNvPicPr>
          <p:nvPr/>
        </p:nvPicPr>
        <p:blipFill>
          <a:blip r:embed="rId3"/>
          <a:stretch>
            <a:fillRect/>
          </a:stretch>
        </p:blipFill>
        <p:spPr>
          <a:xfrm>
            <a:off x="819149" y="2774136"/>
            <a:ext cx="1577251" cy="1577251"/>
          </a:xfrm>
          <a:prstGeom prst="rect">
            <a:avLst/>
          </a:prstGeom>
          <a:ln w="25400">
            <a:solidFill>
              <a:schemeClr val="tx2">
                <a:lumMod val="10000"/>
              </a:schemeClr>
            </a:solidFill>
          </a:ln>
        </p:spPr>
      </p:pic>
      <p:pic>
        <p:nvPicPr>
          <p:cNvPr id="28" name="Picture 27">
            <a:extLst>
              <a:ext uri="{FF2B5EF4-FFF2-40B4-BE49-F238E27FC236}">
                <a16:creationId xmlns:a16="http://schemas.microsoft.com/office/drawing/2014/main" id="{8443CE93-C6B2-790B-9311-985CBD60DACB}"/>
              </a:ext>
            </a:extLst>
          </p:cNvPr>
          <p:cNvPicPr>
            <a:picLocks noChangeAspect="1"/>
          </p:cNvPicPr>
          <p:nvPr/>
        </p:nvPicPr>
        <p:blipFill>
          <a:blip r:embed="rId4"/>
          <a:stretch>
            <a:fillRect/>
          </a:stretch>
        </p:blipFill>
        <p:spPr>
          <a:xfrm>
            <a:off x="946336" y="4445107"/>
            <a:ext cx="1316164" cy="1773358"/>
          </a:xfrm>
          <a:prstGeom prst="rect">
            <a:avLst/>
          </a:prstGeom>
          <a:ln w="25400">
            <a:solidFill>
              <a:schemeClr val="tx2">
                <a:lumMod val="10000"/>
              </a:schemeClr>
            </a:solidFill>
          </a:ln>
        </p:spPr>
      </p:pic>
    </p:spTree>
    <p:extLst>
      <p:ext uri="{BB962C8B-B14F-4D97-AF65-F5344CB8AC3E}">
        <p14:creationId xmlns:p14="http://schemas.microsoft.com/office/powerpoint/2010/main" val="119064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5;p3">
            <a:extLst>
              <a:ext uri="{FF2B5EF4-FFF2-40B4-BE49-F238E27FC236}">
                <a16:creationId xmlns:a16="http://schemas.microsoft.com/office/drawing/2014/main" id="{989834BE-1EB6-CF8E-AC58-0F77734E56A8}"/>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444E29D7-DFA2-D14E-54AA-67FD7FC4213B}"/>
              </a:ext>
            </a:extLst>
          </p:cNvPr>
          <p:cNvPicPr>
            <a:picLocks noChangeAspect="1"/>
          </p:cNvPicPr>
          <p:nvPr/>
        </p:nvPicPr>
        <p:blipFill>
          <a:blip r:embed="rId2"/>
          <a:stretch>
            <a:fillRect/>
          </a:stretch>
        </p:blipFill>
        <p:spPr>
          <a:xfrm>
            <a:off x="108156" y="609600"/>
            <a:ext cx="4473677" cy="2443746"/>
          </a:xfrm>
          <a:prstGeom prst="rect">
            <a:avLst/>
          </a:prstGeom>
        </p:spPr>
      </p:pic>
      <p:pic>
        <p:nvPicPr>
          <p:cNvPr id="6" name="Picture 5">
            <a:extLst>
              <a:ext uri="{FF2B5EF4-FFF2-40B4-BE49-F238E27FC236}">
                <a16:creationId xmlns:a16="http://schemas.microsoft.com/office/drawing/2014/main" id="{5324B7F8-B3BB-A9D1-FE12-8BCFE9395B02}"/>
              </a:ext>
            </a:extLst>
          </p:cNvPr>
          <p:cNvPicPr>
            <a:picLocks noChangeAspect="1"/>
          </p:cNvPicPr>
          <p:nvPr/>
        </p:nvPicPr>
        <p:blipFill>
          <a:blip r:embed="rId3"/>
          <a:stretch>
            <a:fillRect/>
          </a:stretch>
        </p:blipFill>
        <p:spPr>
          <a:xfrm>
            <a:off x="5024285" y="518296"/>
            <a:ext cx="4640825" cy="2535050"/>
          </a:xfrm>
          <a:prstGeom prst="rect">
            <a:avLst/>
          </a:prstGeom>
        </p:spPr>
      </p:pic>
      <p:pic>
        <p:nvPicPr>
          <p:cNvPr id="8" name="Picture 7">
            <a:extLst>
              <a:ext uri="{FF2B5EF4-FFF2-40B4-BE49-F238E27FC236}">
                <a16:creationId xmlns:a16="http://schemas.microsoft.com/office/drawing/2014/main" id="{694BD2E6-F4BE-6A56-9CEF-6F2BDBEF1E10}"/>
              </a:ext>
            </a:extLst>
          </p:cNvPr>
          <p:cNvPicPr>
            <a:picLocks noChangeAspect="1"/>
          </p:cNvPicPr>
          <p:nvPr/>
        </p:nvPicPr>
        <p:blipFill>
          <a:blip r:embed="rId4"/>
          <a:stretch>
            <a:fillRect/>
          </a:stretch>
        </p:blipFill>
        <p:spPr>
          <a:xfrm>
            <a:off x="108156" y="3215886"/>
            <a:ext cx="4473677" cy="2443746"/>
          </a:xfrm>
          <a:prstGeom prst="rect">
            <a:avLst/>
          </a:prstGeom>
        </p:spPr>
      </p:pic>
      <p:pic>
        <p:nvPicPr>
          <p:cNvPr id="10" name="Picture 9">
            <a:extLst>
              <a:ext uri="{FF2B5EF4-FFF2-40B4-BE49-F238E27FC236}">
                <a16:creationId xmlns:a16="http://schemas.microsoft.com/office/drawing/2014/main" id="{F109ECC8-6226-5E32-38EE-4FB30EE54015}"/>
              </a:ext>
            </a:extLst>
          </p:cNvPr>
          <p:cNvPicPr>
            <a:picLocks noChangeAspect="1"/>
          </p:cNvPicPr>
          <p:nvPr/>
        </p:nvPicPr>
        <p:blipFill>
          <a:blip r:embed="rId5"/>
          <a:stretch>
            <a:fillRect/>
          </a:stretch>
        </p:blipFill>
        <p:spPr>
          <a:xfrm>
            <a:off x="5024285" y="3175389"/>
            <a:ext cx="4640825" cy="2535051"/>
          </a:xfrm>
          <a:prstGeom prst="rect">
            <a:avLst/>
          </a:prstGeom>
        </p:spPr>
      </p:pic>
    </p:spTree>
    <p:extLst>
      <p:ext uri="{BB962C8B-B14F-4D97-AF65-F5344CB8AC3E}">
        <p14:creationId xmlns:p14="http://schemas.microsoft.com/office/powerpoint/2010/main" val="92581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95197-B567-697B-23D9-E9DEB9A9B50E}"/>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3FA64EF0-E48F-7252-719F-40106BD58685}"/>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33E26D7-6DC4-1109-CC19-E7B50DEC76EC}"/>
              </a:ext>
            </a:extLst>
          </p:cNvPr>
          <p:cNvPicPr>
            <a:picLocks noChangeAspect="1"/>
          </p:cNvPicPr>
          <p:nvPr/>
        </p:nvPicPr>
        <p:blipFill>
          <a:blip r:embed="rId2"/>
          <a:stretch>
            <a:fillRect/>
          </a:stretch>
        </p:blipFill>
        <p:spPr>
          <a:xfrm>
            <a:off x="167148" y="609600"/>
            <a:ext cx="4872030" cy="2661346"/>
          </a:xfrm>
          <a:prstGeom prst="rect">
            <a:avLst/>
          </a:prstGeom>
        </p:spPr>
      </p:pic>
      <p:pic>
        <p:nvPicPr>
          <p:cNvPr id="6" name="Picture 5">
            <a:extLst>
              <a:ext uri="{FF2B5EF4-FFF2-40B4-BE49-F238E27FC236}">
                <a16:creationId xmlns:a16="http://schemas.microsoft.com/office/drawing/2014/main" id="{45CA113C-4485-9EB5-0D67-B96599CABEB8}"/>
              </a:ext>
            </a:extLst>
          </p:cNvPr>
          <p:cNvPicPr>
            <a:picLocks noChangeAspect="1"/>
          </p:cNvPicPr>
          <p:nvPr/>
        </p:nvPicPr>
        <p:blipFill>
          <a:blip r:embed="rId3"/>
          <a:stretch>
            <a:fillRect/>
          </a:stretch>
        </p:blipFill>
        <p:spPr>
          <a:xfrm>
            <a:off x="5163237" y="609600"/>
            <a:ext cx="4872029" cy="2661346"/>
          </a:xfrm>
          <a:prstGeom prst="rect">
            <a:avLst/>
          </a:prstGeom>
        </p:spPr>
      </p:pic>
      <p:pic>
        <p:nvPicPr>
          <p:cNvPr id="8" name="Picture 7">
            <a:extLst>
              <a:ext uri="{FF2B5EF4-FFF2-40B4-BE49-F238E27FC236}">
                <a16:creationId xmlns:a16="http://schemas.microsoft.com/office/drawing/2014/main" id="{2B98A33A-133B-BE65-CF1C-E8BB212A51C2}"/>
              </a:ext>
            </a:extLst>
          </p:cNvPr>
          <p:cNvPicPr>
            <a:picLocks noChangeAspect="1"/>
          </p:cNvPicPr>
          <p:nvPr/>
        </p:nvPicPr>
        <p:blipFill>
          <a:blip r:embed="rId4"/>
          <a:stretch>
            <a:fillRect/>
          </a:stretch>
        </p:blipFill>
        <p:spPr>
          <a:xfrm>
            <a:off x="167148" y="3353538"/>
            <a:ext cx="4872030" cy="2661346"/>
          </a:xfrm>
          <a:prstGeom prst="rect">
            <a:avLst/>
          </a:prstGeom>
        </p:spPr>
      </p:pic>
      <p:pic>
        <p:nvPicPr>
          <p:cNvPr id="10" name="Picture 9">
            <a:extLst>
              <a:ext uri="{FF2B5EF4-FFF2-40B4-BE49-F238E27FC236}">
                <a16:creationId xmlns:a16="http://schemas.microsoft.com/office/drawing/2014/main" id="{53561480-430B-E1C8-B398-C55756DE735A}"/>
              </a:ext>
            </a:extLst>
          </p:cNvPr>
          <p:cNvPicPr>
            <a:picLocks noChangeAspect="1"/>
          </p:cNvPicPr>
          <p:nvPr/>
        </p:nvPicPr>
        <p:blipFill>
          <a:blip r:embed="rId5"/>
          <a:stretch>
            <a:fillRect/>
          </a:stretch>
        </p:blipFill>
        <p:spPr>
          <a:xfrm>
            <a:off x="5163237" y="3353538"/>
            <a:ext cx="6361471" cy="429399"/>
          </a:xfrm>
          <a:prstGeom prst="rect">
            <a:avLst/>
          </a:prstGeom>
        </p:spPr>
      </p:pic>
      <p:pic>
        <p:nvPicPr>
          <p:cNvPr id="12" name="Picture 11">
            <a:extLst>
              <a:ext uri="{FF2B5EF4-FFF2-40B4-BE49-F238E27FC236}">
                <a16:creationId xmlns:a16="http://schemas.microsoft.com/office/drawing/2014/main" id="{F0D0C796-D69B-4640-E0D6-F76402194B38}"/>
              </a:ext>
            </a:extLst>
          </p:cNvPr>
          <p:cNvPicPr>
            <a:picLocks noChangeAspect="1"/>
          </p:cNvPicPr>
          <p:nvPr/>
        </p:nvPicPr>
        <p:blipFill>
          <a:blip r:embed="rId6"/>
          <a:stretch>
            <a:fillRect/>
          </a:stretch>
        </p:blipFill>
        <p:spPr>
          <a:xfrm>
            <a:off x="5163237" y="3801887"/>
            <a:ext cx="4872029" cy="2670481"/>
          </a:xfrm>
          <a:prstGeom prst="rect">
            <a:avLst/>
          </a:prstGeom>
        </p:spPr>
      </p:pic>
    </p:spTree>
    <p:extLst>
      <p:ext uri="{BB962C8B-B14F-4D97-AF65-F5344CB8AC3E}">
        <p14:creationId xmlns:p14="http://schemas.microsoft.com/office/powerpoint/2010/main" val="1462851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97590-3FCD-1367-BA1B-EFFC41C1F075}"/>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56780479-B59A-01A4-68A5-43253D3F4006}"/>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2A464076-4C7D-3186-C6DA-5DD518BAB23F}"/>
              </a:ext>
            </a:extLst>
          </p:cNvPr>
          <p:cNvPicPr>
            <a:picLocks noChangeAspect="1"/>
          </p:cNvPicPr>
          <p:nvPr/>
        </p:nvPicPr>
        <p:blipFill>
          <a:blip r:embed="rId2"/>
          <a:stretch>
            <a:fillRect/>
          </a:stretch>
        </p:blipFill>
        <p:spPr>
          <a:xfrm>
            <a:off x="139867" y="4038599"/>
            <a:ext cx="4497481" cy="1939413"/>
          </a:xfrm>
          <a:prstGeom prst="rect">
            <a:avLst/>
          </a:prstGeom>
        </p:spPr>
      </p:pic>
      <p:pic>
        <p:nvPicPr>
          <p:cNvPr id="6" name="Picture 5">
            <a:extLst>
              <a:ext uri="{FF2B5EF4-FFF2-40B4-BE49-F238E27FC236}">
                <a16:creationId xmlns:a16="http://schemas.microsoft.com/office/drawing/2014/main" id="{73CBAB0B-A6E7-1DD5-0532-3E2D165EBD9D}"/>
              </a:ext>
            </a:extLst>
          </p:cNvPr>
          <p:cNvPicPr>
            <a:picLocks noChangeAspect="1"/>
          </p:cNvPicPr>
          <p:nvPr/>
        </p:nvPicPr>
        <p:blipFill>
          <a:blip r:embed="rId3"/>
          <a:stretch>
            <a:fillRect/>
          </a:stretch>
        </p:blipFill>
        <p:spPr>
          <a:xfrm>
            <a:off x="139868" y="481780"/>
            <a:ext cx="2791150" cy="3313471"/>
          </a:xfrm>
          <a:prstGeom prst="rect">
            <a:avLst/>
          </a:prstGeom>
        </p:spPr>
      </p:pic>
      <p:pic>
        <p:nvPicPr>
          <p:cNvPr id="8" name="Picture 7">
            <a:extLst>
              <a:ext uri="{FF2B5EF4-FFF2-40B4-BE49-F238E27FC236}">
                <a16:creationId xmlns:a16="http://schemas.microsoft.com/office/drawing/2014/main" id="{082A2BA0-255D-748C-43D1-400801E9B300}"/>
              </a:ext>
            </a:extLst>
          </p:cNvPr>
          <p:cNvPicPr>
            <a:picLocks noChangeAspect="1"/>
          </p:cNvPicPr>
          <p:nvPr/>
        </p:nvPicPr>
        <p:blipFill>
          <a:blip r:embed="rId4"/>
          <a:stretch>
            <a:fillRect/>
          </a:stretch>
        </p:blipFill>
        <p:spPr>
          <a:xfrm>
            <a:off x="3153191" y="481779"/>
            <a:ext cx="2791149" cy="3316733"/>
          </a:xfrm>
          <a:prstGeom prst="rect">
            <a:avLst/>
          </a:prstGeom>
        </p:spPr>
      </p:pic>
      <p:pic>
        <p:nvPicPr>
          <p:cNvPr id="10" name="Picture 9">
            <a:extLst>
              <a:ext uri="{FF2B5EF4-FFF2-40B4-BE49-F238E27FC236}">
                <a16:creationId xmlns:a16="http://schemas.microsoft.com/office/drawing/2014/main" id="{BF50CA09-0FAF-715B-5AFE-AD4D36E6313D}"/>
              </a:ext>
            </a:extLst>
          </p:cNvPr>
          <p:cNvPicPr>
            <a:picLocks noChangeAspect="1"/>
          </p:cNvPicPr>
          <p:nvPr/>
        </p:nvPicPr>
        <p:blipFill>
          <a:blip r:embed="rId5"/>
          <a:stretch>
            <a:fillRect/>
          </a:stretch>
        </p:blipFill>
        <p:spPr>
          <a:xfrm>
            <a:off x="6123563" y="481779"/>
            <a:ext cx="2820045" cy="3313471"/>
          </a:xfrm>
          <a:prstGeom prst="rect">
            <a:avLst/>
          </a:prstGeom>
        </p:spPr>
      </p:pic>
    </p:spTree>
    <p:extLst>
      <p:ext uri="{BB962C8B-B14F-4D97-AF65-F5344CB8AC3E}">
        <p14:creationId xmlns:p14="http://schemas.microsoft.com/office/powerpoint/2010/main" val="943668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B91DA-64DF-281A-AB76-18CE21ECB1DE}"/>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C6A84910-B706-E8A2-F627-011E611CD0A5}"/>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06B41CB6-413D-004F-54C7-39CA024CF8F9}"/>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dirty="0">
                <a:latin typeface="Montserrat"/>
                <a:sym typeface="Montserrat"/>
              </a:rPr>
              <a:t>Objective 2: Zeromq Multiple UE Implementation</a:t>
            </a:r>
            <a:endParaRPr lang="en-US" sz="1400" b="0" i="0" u="none" strike="noStrike" cap="none" dirty="0">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0752004A-73A3-6F80-D80A-8DA27C5DE6EA}"/>
              </a:ext>
            </a:extLst>
          </p:cNvPr>
          <p:cNvSpPr>
            <a:spLocks noChangeArrowheads="1"/>
          </p:cNvSpPr>
          <p:nvPr/>
        </p:nvSpPr>
        <p:spPr bwMode="auto">
          <a:xfrm>
            <a:off x="385916" y="1201731"/>
            <a:ext cx="4156588" cy="4690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apt-get install </a:t>
            </a:r>
            <a:r>
              <a:rPr kumimoji="0" lang="en-US" altLang="en-US" sz="1200" b="1" i="0" u="none" strike="noStrike" cap="none" normalizeH="0" baseline="0" dirty="0" err="1">
                <a:ln>
                  <a:noFill/>
                </a:ln>
                <a:solidFill>
                  <a:schemeClr val="tx1"/>
                </a:solidFill>
                <a:effectLst/>
                <a:latin typeface="Arial" panose="020B0604020202020204" pitchFamily="34" charset="0"/>
              </a:rPr>
              <a:t>gnuradio</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a:t>
            </a:r>
            <a:r>
              <a:rPr kumimoji="0" lang="en-US" altLang="en-US" sz="1200" b="1" i="0" u="none" strike="noStrike" cap="none" normalizeH="0" baseline="0" dirty="0" err="1">
                <a:ln>
                  <a:noFill/>
                </a:ln>
                <a:solidFill>
                  <a:schemeClr val="tx1"/>
                </a:solidFill>
                <a:effectLst/>
                <a:latin typeface="Arial" panose="020B0604020202020204" pitchFamily="34" charset="0"/>
              </a:rPr>
              <a:t>srsRAN_Project</a:t>
            </a:r>
            <a:r>
              <a:rPr kumimoji="0" lang="en-US" altLang="en-US" sz="1200" b="1" i="0" u="none" strike="noStrike" cap="none" normalizeH="0" baseline="0" dirty="0">
                <a:ln>
                  <a:noFill/>
                </a:ln>
                <a:solidFill>
                  <a:schemeClr val="tx1"/>
                </a:solidFill>
                <a:effectLst/>
                <a:latin typeface="Arial" panose="020B0604020202020204" pitchFamily="34" charset="0"/>
              </a:rPr>
              <a:t>/docker</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docker compose up --build 5gc</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a:t>
            </a:r>
            <a:r>
              <a:rPr kumimoji="0" lang="en-US" altLang="en-US" sz="1200" b="1" i="0" u="none" strike="noStrike" cap="none" normalizeH="0" baseline="0" dirty="0" err="1">
                <a:ln>
                  <a:noFill/>
                </a:ln>
                <a:solidFill>
                  <a:schemeClr val="tx1"/>
                </a:solidFill>
                <a:effectLst/>
                <a:latin typeface="Arial" panose="020B0604020202020204" pitchFamily="34" charset="0"/>
              </a:rPr>
              <a:t>srsRAN_Project</a:t>
            </a:r>
            <a:r>
              <a:rPr kumimoji="0" lang="en-US" altLang="en-US" sz="1200" b="1" i="0" u="none" strike="noStrike" cap="none" normalizeH="0" baseline="0" dirty="0">
                <a:ln>
                  <a:noFill/>
                </a:ln>
                <a:solidFill>
                  <a:schemeClr val="tx1"/>
                </a:solidFill>
                <a:effectLst/>
                <a:latin typeface="Arial" panose="020B0604020202020204" pitchFamily="34" charset="0"/>
              </a:rPr>
              <a:t>/build/apps/</a:t>
            </a:r>
            <a:r>
              <a:rPr kumimoji="0" lang="en-US" altLang="en-US" sz="1200" b="1" i="0" u="none" strike="noStrike" cap="none" normalizeH="0" baseline="0" dirty="0" err="1">
                <a:ln>
                  <a:noFill/>
                </a:ln>
                <a:solidFill>
                  <a:schemeClr val="tx1"/>
                </a:solidFill>
                <a:effectLst/>
                <a:latin typeface="Arial" panose="020B0604020202020204" pitchFamily="34" charset="0"/>
              </a:rPr>
              <a:t>gnb</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gnb</a:t>
            </a:r>
            <a:r>
              <a:rPr kumimoji="0" lang="en-US" altLang="en-US" sz="1200" b="1" i="0" u="none" strike="noStrike" cap="none" normalizeH="0" baseline="0" dirty="0">
                <a:ln>
                  <a:noFill/>
                </a:ln>
                <a:solidFill>
                  <a:schemeClr val="tx1"/>
                </a:solidFill>
                <a:effectLst/>
                <a:latin typeface="Arial" panose="020B0604020202020204" pitchFamily="34" charset="0"/>
              </a:rPr>
              <a:t> -c </a:t>
            </a:r>
            <a:r>
              <a:rPr kumimoji="0" lang="en-US" altLang="en-US" sz="1200" b="1" i="0" u="none" strike="noStrike" cap="none" normalizeH="0" baseline="0" dirty="0" err="1">
                <a:ln>
                  <a:noFill/>
                </a:ln>
                <a:solidFill>
                  <a:schemeClr val="tx1"/>
                </a:solidFill>
                <a:effectLst/>
                <a:latin typeface="Arial" panose="020B0604020202020204" pitchFamily="34" charset="0"/>
              </a:rPr>
              <a:t>gnb_zmq.yamlsudo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ue2</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add ue3</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cd ./srsRAN_4G/build/</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chemeClr val="tx1"/>
                </a:solidFill>
                <a:effectLst/>
                <a:latin typeface="Arial" panose="020B0604020202020204" pitchFamily="34" charset="0"/>
              </a:rPr>
              <a:t>src</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 ./ue1_zmq.conf</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 ./ue2_zmq.conf</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srsue</a:t>
            </a:r>
            <a:r>
              <a:rPr kumimoji="0" lang="en-US" altLang="en-US" sz="1200" b="1" i="0" u="none" strike="noStrike" cap="none" normalizeH="0" baseline="0" dirty="0">
                <a:ln>
                  <a:noFill/>
                </a:ln>
                <a:solidFill>
                  <a:schemeClr val="tx1"/>
                </a:solidFill>
                <a:effectLst/>
                <a:latin typeface="Arial" panose="020B0604020202020204" pitchFamily="34" charset="0"/>
              </a:rPr>
              <a:t> ./ue3_zmq.conf</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it-IT" altLang="en-US" sz="1200" b="1" i="0" u="none" strike="noStrike" cap="none" normalizeH="0" baseline="0" dirty="0">
                <a:ln>
                  <a:noFill/>
                </a:ln>
                <a:solidFill>
                  <a:schemeClr val="tx1"/>
                </a:solidFill>
                <a:effectLst/>
                <a:latin typeface="Arial" panose="020B0604020202020204" pitchFamily="34" charset="0"/>
              </a:rPr>
              <a:t>sudo gnuradio-companion ./multi_ue_scenario.grc</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sysctl</a:t>
            </a:r>
            <a:r>
              <a:rPr kumimoji="0" lang="en-US" altLang="en-US" sz="1200" b="1" i="0" u="none" strike="noStrike" cap="none" normalizeH="0" baseline="0" dirty="0">
                <a:ln>
                  <a:noFill/>
                </a:ln>
                <a:solidFill>
                  <a:schemeClr val="tx1"/>
                </a:solidFill>
                <a:effectLst/>
                <a:latin typeface="Arial" panose="020B0604020202020204" pitchFamily="34" charset="0"/>
              </a:rPr>
              <a:t> -w net.ipv4.ip_forward=1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iptables -t </a:t>
            </a:r>
            <a:r>
              <a:rPr kumimoji="0" lang="en-US" altLang="en-US" sz="1200" b="1" i="0" u="none" strike="noStrike" cap="none" normalizeH="0" baseline="0" dirty="0" err="1">
                <a:ln>
                  <a:noFill/>
                </a:ln>
                <a:solidFill>
                  <a:schemeClr val="tx1"/>
                </a:solidFill>
                <a:effectLst/>
                <a:latin typeface="Arial" panose="020B0604020202020204" pitchFamily="34" charset="0"/>
              </a:rPr>
              <a:t>nat</a:t>
            </a:r>
            <a:r>
              <a:rPr kumimoji="0" lang="en-US" altLang="en-US" sz="1200" b="1" i="0" u="none" strike="noStrike" cap="none" normalizeH="0" baseline="0" dirty="0">
                <a:ln>
                  <a:noFill/>
                </a:ln>
                <a:solidFill>
                  <a:schemeClr val="tx1"/>
                </a:solidFill>
                <a:effectLst/>
                <a:latin typeface="Arial" panose="020B0604020202020204" pitchFamily="34" charset="0"/>
              </a:rPr>
              <a:t> -A POSTROUTING -o &lt;IFNAME&gt; -j MASQUERADE</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pt-BR" altLang="en-US" sz="1200" b="1" i="0" u="none" strike="noStrike" cap="none" normalizeH="0" baseline="0" dirty="0">
                <a:ln>
                  <a:noFill/>
                </a:ln>
                <a:solidFill>
                  <a:schemeClr val="tx1"/>
                </a:solidFill>
                <a:effectLst/>
                <a:latin typeface="Arial" panose="020B0604020202020204" pitchFamily="34" charset="0"/>
              </a:rPr>
              <a:t>sudo ip netns exec ue1 ping -i 1 8.8.8.8</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route –n</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ifconfig</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ogstun</a:t>
            </a:r>
            <a:r>
              <a:rPr kumimoji="0" lang="en-US" altLang="en-US" sz="1200" b="1" i="0" u="none" strike="noStrike" cap="none" normalizeH="0" baseline="0" dirty="0">
                <a:ln>
                  <a:noFill/>
                </a:ln>
                <a:solidFill>
                  <a:schemeClr val="tx1"/>
                </a:solidFill>
                <a:effectLst/>
                <a:latin typeface="Arial" panose="020B0604020202020204" pitchFamily="34" charset="0"/>
              </a:rPr>
              <a:t> 0.0.0.0 down</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-o </a:t>
            </a:r>
            <a:r>
              <a:rPr kumimoji="0" lang="en-US" altLang="en-US" sz="1200" b="1" i="0" u="none" strike="noStrike" cap="none" normalizeH="0" baseline="0" dirty="0" err="1">
                <a:ln>
                  <a:noFill/>
                </a:ln>
                <a:solidFill>
                  <a:schemeClr val="tx1"/>
                </a:solidFill>
                <a:effectLst/>
                <a:latin typeface="Arial" panose="020B0604020202020204" pitchFamily="34" charset="0"/>
              </a:rPr>
              <a:t>addr</a:t>
            </a:r>
            <a:r>
              <a:rPr kumimoji="0" lang="en-US" altLang="en-US" sz="1200" b="1" i="0" u="none" strike="noStrike" cap="none" normalizeH="0" baseline="0" dirty="0">
                <a:ln>
                  <a:noFill/>
                </a:ln>
                <a:solidFill>
                  <a:schemeClr val="tx1"/>
                </a:solidFill>
                <a:effectLst/>
                <a:latin typeface="Arial" panose="020B0604020202020204" pitchFamily="34" charset="0"/>
              </a:rPr>
              <a:t> show | grep "10.53.1.1“</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addr</a:t>
            </a:r>
            <a:r>
              <a:rPr kumimoji="0" lang="en-US" altLang="en-US" sz="1200" b="1" i="0" u="none" strike="noStrike" cap="none" normalizeH="0" baseline="0" dirty="0">
                <a:ln>
                  <a:noFill/>
                </a:ln>
                <a:solidFill>
                  <a:schemeClr val="tx1"/>
                </a:solidFill>
                <a:effectLst/>
                <a:latin typeface="Arial" panose="020B0604020202020204" pitchFamily="34" charset="0"/>
              </a:rPr>
              <a:t> add 10.53.1.3/24 dev BRIDGE_NAME</a:t>
            </a:r>
          </a:p>
        </p:txBody>
      </p:sp>
    </p:spTree>
    <p:extLst>
      <p:ext uri="{BB962C8B-B14F-4D97-AF65-F5344CB8AC3E}">
        <p14:creationId xmlns:p14="http://schemas.microsoft.com/office/powerpoint/2010/main" val="102221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562F2-1307-4C46-2FC3-87824E87F64F}"/>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8DEF8A1F-3538-C370-F2F2-1BF513E03A6C}"/>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C3C9054-2F48-5FDF-7802-DF92A3126778}"/>
              </a:ext>
            </a:extLst>
          </p:cNvPr>
          <p:cNvPicPr>
            <a:picLocks noChangeAspect="1"/>
          </p:cNvPicPr>
          <p:nvPr/>
        </p:nvPicPr>
        <p:blipFill>
          <a:blip r:embed="rId2"/>
          <a:stretch>
            <a:fillRect/>
          </a:stretch>
        </p:blipFill>
        <p:spPr>
          <a:xfrm>
            <a:off x="0" y="609600"/>
            <a:ext cx="6872941" cy="4355691"/>
          </a:xfrm>
          <a:prstGeom prst="rect">
            <a:avLst/>
          </a:prstGeom>
        </p:spPr>
      </p:pic>
      <p:pic>
        <p:nvPicPr>
          <p:cNvPr id="6" name="Picture 5">
            <a:extLst>
              <a:ext uri="{FF2B5EF4-FFF2-40B4-BE49-F238E27FC236}">
                <a16:creationId xmlns:a16="http://schemas.microsoft.com/office/drawing/2014/main" id="{50D53CDB-756B-5BFD-9371-0195CA70C093}"/>
              </a:ext>
            </a:extLst>
          </p:cNvPr>
          <p:cNvPicPr>
            <a:picLocks noChangeAspect="1"/>
          </p:cNvPicPr>
          <p:nvPr/>
        </p:nvPicPr>
        <p:blipFill>
          <a:blip r:embed="rId3"/>
          <a:stretch>
            <a:fillRect/>
          </a:stretch>
        </p:blipFill>
        <p:spPr>
          <a:xfrm>
            <a:off x="6971384" y="1063268"/>
            <a:ext cx="5100084" cy="3125274"/>
          </a:xfrm>
          <a:prstGeom prst="rect">
            <a:avLst/>
          </a:prstGeom>
        </p:spPr>
      </p:pic>
    </p:spTree>
    <p:extLst>
      <p:ext uri="{BB962C8B-B14F-4D97-AF65-F5344CB8AC3E}">
        <p14:creationId xmlns:p14="http://schemas.microsoft.com/office/powerpoint/2010/main" val="3327373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D8BE5B-8A2A-CE09-D0F0-9B4268E60ED4}"/>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99FEBF2B-AD3A-06D6-7F7F-1F6E7E3BB9B8}"/>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F366F91E-E7A3-242F-E09C-6700404221DC}"/>
              </a:ext>
            </a:extLst>
          </p:cNvPr>
          <p:cNvPicPr>
            <a:picLocks noChangeAspect="1"/>
          </p:cNvPicPr>
          <p:nvPr/>
        </p:nvPicPr>
        <p:blipFill>
          <a:blip r:embed="rId2"/>
          <a:stretch>
            <a:fillRect/>
          </a:stretch>
        </p:blipFill>
        <p:spPr>
          <a:xfrm>
            <a:off x="340440" y="609600"/>
            <a:ext cx="4912425" cy="5201390"/>
          </a:xfrm>
          <a:prstGeom prst="rect">
            <a:avLst/>
          </a:prstGeom>
        </p:spPr>
      </p:pic>
      <p:pic>
        <p:nvPicPr>
          <p:cNvPr id="8" name="Picture 7">
            <a:extLst>
              <a:ext uri="{FF2B5EF4-FFF2-40B4-BE49-F238E27FC236}">
                <a16:creationId xmlns:a16="http://schemas.microsoft.com/office/drawing/2014/main" id="{E29F04C2-7FC3-4E4D-237E-002276AAAD91}"/>
              </a:ext>
            </a:extLst>
          </p:cNvPr>
          <p:cNvPicPr>
            <a:picLocks noChangeAspect="1"/>
          </p:cNvPicPr>
          <p:nvPr/>
        </p:nvPicPr>
        <p:blipFill>
          <a:blip r:embed="rId3"/>
          <a:stretch>
            <a:fillRect/>
          </a:stretch>
        </p:blipFill>
        <p:spPr>
          <a:xfrm>
            <a:off x="5371370" y="609600"/>
            <a:ext cx="4991829" cy="5201390"/>
          </a:xfrm>
          <a:prstGeom prst="rect">
            <a:avLst/>
          </a:prstGeom>
        </p:spPr>
      </p:pic>
    </p:spTree>
    <p:extLst>
      <p:ext uri="{BB962C8B-B14F-4D97-AF65-F5344CB8AC3E}">
        <p14:creationId xmlns:p14="http://schemas.microsoft.com/office/powerpoint/2010/main" val="1239813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3EC1D-9B90-BDD4-C27F-A3521740152E}"/>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AD2E7E9F-351B-98C0-4784-A7F8D18382A4}"/>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DFE47D7-3759-C567-A640-F95CDE99B7A9}"/>
              </a:ext>
            </a:extLst>
          </p:cNvPr>
          <p:cNvPicPr>
            <a:picLocks noChangeAspect="1"/>
          </p:cNvPicPr>
          <p:nvPr/>
        </p:nvPicPr>
        <p:blipFill>
          <a:blip r:embed="rId2"/>
          <a:stretch>
            <a:fillRect/>
          </a:stretch>
        </p:blipFill>
        <p:spPr>
          <a:xfrm>
            <a:off x="538177" y="727587"/>
            <a:ext cx="4532875" cy="4729316"/>
          </a:xfrm>
          <a:prstGeom prst="rect">
            <a:avLst/>
          </a:prstGeom>
        </p:spPr>
      </p:pic>
      <p:pic>
        <p:nvPicPr>
          <p:cNvPr id="7" name="Picture 6">
            <a:extLst>
              <a:ext uri="{FF2B5EF4-FFF2-40B4-BE49-F238E27FC236}">
                <a16:creationId xmlns:a16="http://schemas.microsoft.com/office/drawing/2014/main" id="{33B928D7-9D8C-5628-3D67-44E25027CE61}"/>
              </a:ext>
            </a:extLst>
          </p:cNvPr>
          <p:cNvPicPr>
            <a:picLocks noChangeAspect="1"/>
          </p:cNvPicPr>
          <p:nvPr/>
        </p:nvPicPr>
        <p:blipFill>
          <a:blip r:embed="rId3"/>
          <a:stretch>
            <a:fillRect/>
          </a:stretch>
        </p:blipFill>
        <p:spPr>
          <a:xfrm>
            <a:off x="5352377" y="727587"/>
            <a:ext cx="4532875" cy="4710056"/>
          </a:xfrm>
          <a:prstGeom prst="rect">
            <a:avLst/>
          </a:prstGeom>
        </p:spPr>
      </p:pic>
    </p:spTree>
    <p:extLst>
      <p:ext uri="{BB962C8B-B14F-4D97-AF65-F5344CB8AC3E}">
        <p14:creationId xmlns:p14="http://schemas.microsoft.com/office/powerpoint/2010/main" val="93135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B63FB-1FDF-3EDB-BC85-466D09B6D4C8}"/>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A42DEB14-4BB3-6A05-CAC5-7AD108162DB6}"/>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sp>
        <p:nvSpPr>
          <p:cNvPr id="3" name="Google Shape;125;p3">
            <a:extLst>
              <a:ext uri="{FF2B5EF4-FFF2-40B4-BE49-F238E27FC236}">
                <a16:creationId xmlns:a16="http://schemas.microsoft.com/office/drawing/2014/main" id="{BD47B2F4-B39D-C285-CE9F-7F5CEB37C581}"/>
              </a:ext>
            </a:extLst>
          </p:cNvPr>
          <p:cNvSpPr txBox="1"/>
          <p:nvPr/>
        </p:nvSpPr>
        <p:spPr>
          <a:xfrm>
            <a:off x="838200" y="5358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SzPts val="2400"/>
            </a:pPr>
            <a:r>
              <a:rPr lang="en-US" sz="2400" b="1" dirty="0">
                <a:latin typeface="Montserrat"/>
                <a:sym typeface="Montserrat"/>
              </a:rPr>
              <a:t>Objective 3: </a:t>
            </a:r>
            <a:r>
              <a:rPr lang="en-IN" sz="3200" b="1" i="0" dirty="0">
                <a:solidFill>
                  <a:srgbClr val="404040"/>
                </a:solidFill>
                <a:effectLst/>
                <a:latin typeface="Ubuntu" panose="020F0502020204030204" pitchFamily="34" charset="0"/>
              </a:rPr>
              <a:t>Grafana Metrics GUI</a:t>
            </a:r>
          </a:p>
          <a:p>
            <a:pPr marL="0" marR="0" lvl="0" indent="0" algn="ctr"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p:txBody>
      </p:sp>
      <p:sp>
        <p:nvSpPr>
          <p:cNvPr id="4" name="Rectangle 3">
            <a:extLst>
              <a:ext uri="{FF2B5EF4-FFF2-40B4-BE49-F238E27FC236}">
                <a16:creationId xmlns:a16="http://schemas.microsoft.com/office/drawing/2014/main" id="{22BBA318-2CFA-E78F-F932-8C8B6E80F164}"/>
              </a:ext>
            </a:extLst>
          </p:cNvPr>
          <p:cNvSpPr>
            <a:spLocks noChangeArrowheads="1"/>
          </p:cNvSpPr>
          <p:nvPr/>
        </p:nvSpPr>
        <p:spPr bwMode="auto">
          <a:xfrm>
            <a:off x="260683" y="985995"/>
            <a:ext cx="5765583" cy="5444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Ip a</a:t>
            </a:r>
            <a:br>
              <a:rPr kumimoji="0" lang="en-US" altLang="en-US" sz="1200" b="1" i="0" u="none" strike="noStrike" cap="none" normalizeH="0" baseline="0" dirty="0">
                <a:ln>
                  <a:noFill/>
                </a:ln>
                <a:solidFill>
                  <a:schemeClr val="tx1"/>
                </a:solidFill>
                <a:effectLst/>
                <a:latin typeface="Arial" panose="020B0604020202020204" pitchFamily="34" charset="0"/>
              </a:rPr>
            </a:br>
            <a:r>
              <a:rPr kumimoji="0" lang="en-US" altLang="en-US" sz="1200" b="1" i="0" u="none" strike="noStrike" cap="none" normalizeH="0" baseline="0" dirty="0">
                <a:ln>
                  <a:noFill/>
                </a:ln>
                <a:solidFill>
                  <a:schemeClr val="tx1"/>
                </a:solidFill>
                <a:effectLst/>
                <a:latin typeface="Arial" panose="020B0604020202020204" pitchFamily="34" charset="0"/>
              </a:rPr>
              <a:t>ping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addr</a:t>
            </a:r>
            <a:br>
              <a:rPr kumimoji="0" lang="en-US" altLang="en-US" sz="1200" b="1" i="0" u="none" strike="noStrike" cap="none" normalizeH="0" baseline="0" dirty="0">
                <a:ln>
                  <a:noFill/>
                </a:ln>
                <a:solidFill>
                  <a:schemeClr val="tx1"/>
                </a:solidFill>
                <a:effectLst/>
                <a:latin typeface="Arial" panose="020B0604020202020204" pitchFamily="34" charset="0"/>
              </a:rPr>
            </a:br>
            <a:r>
              <a:rPr kumimoji="0" lang="en-US" altLang="en-US" sz="1200" b="1" i="0" u="none" strike="noStrike" cap="none" normalizeH="0" baseline="0" dirty="0">
                <a:ln>
                  <a:noFill/>
                </a:ln>
                <a:solidFill>
                  <a:schemeClr val="tx1"/>
                </a:solidFill>
                <a:effectLst/>
                <a:latin typeface="Arial" panose="020B0604020202020204" pitchFamily="34" charset="0"/>
              </a:rPr>
              <a:t>ping bind </a:t>
            </a:r>
            <a:r>
              <a:rPr kumimoji="0" lang="en-US" altLang="en-US" sz="1200" b="1" i="0" u="none" strike="noStrike" cap="none" normalizeH="0" baseline="0" dirty="0" err="1">
                <a:ln>
                  <a:noFill/>
                </a:ln>
                <a:solidFill>
                  <a:schemeClr val="tx1"/>
                </a:solidFill>
                <a:effectLst/>
                <a:latin typeface="Arial" panose="020B0604020202020204" pitchFamily="34" charset="0"/>
              </a:rPr>
              <a:t>addr</a:t>
            </a:r>
            <a:br>
              <a:rPr kumimoji="0" lang="en-US" altLang="en-US" sz="1200" b="1" i="0" u="none" strike="noStrike" cap="none" normalizeH="0" baseline="0" dirty="0">
                <a:ln>
                  <a:noFill/>
                </a:ln>
                <a:solidFill>
                  <a:schemeClr val="tx1"/>
                </a:solidFill>
                <a:effectLst/>
                <a:latin typeface="Arial" panose="020B0604020202020204" pitchFamily="34" charset="0"/>
              </a:rPr>
            </a:b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nano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/open5gs/</a:t>
            </a:r>
            <a:r>
              <a:rPr kumimoji="0" lang="en-US" altLang="en-US" sz="1200" b="1" i="0" u="none" strike="noStrike" cap="none" normalizeH="0" baseline="0" dirty="0" err="1">
                <a:ln>
                  <a:noFill/>
                </a:ln>
                <a:solidFill>
                  <a:schemeClr val="tx1"/>
                </a:solidFill>
                <a:effectLst/>
                <a:latin typeface="Arial" panose="020B0604020202020204" pitchFamily="34" charset="0"/>
              </a:rPr>
              <a:t>amf.yaml</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Sudo tail –f /var/log/open5gs/amf.log</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err="1"/>
              <a:t>sudo</a:t>
            </a:r>
            <a:r>
              <a:rPr lang="en-US" altLang="en-US" b="1" dirty="0"/>
              <a:t> </a:t>
            </a:r>
            <a:r>
              <a:rPr lang="en-US" altLang="en-US" b="1" dirty="0" err="1"/>
              <a:t>systemctl</a:t>
            </a:r>
            <a:r>
              <a:rPr lang="en-US" altLang="en-US" b="1" dirty="0"/>
              <a:t> restart open5gs-amfd</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err="1"/>
              <a:t>s</a:t>
            </a:r>
            <a:r>
              <a:rPr kumimoji="0" lang="en-US" altLang="en-US" sz="1200" b="1" i="0" u="none" strike="noStrike" cap="none" normalizeH="0" baseline="0" dirty="0" err="1">
                <a:ln>
                  <a:noFill/>
                </a:ln>
                <a:solidFill>
                  <a:schemeClr val="tx1"/>
                </a:solidFill>
                <a:effectLst/>
                <a:latin typeface="Arial" panose="020B0604020202020204" pitchFamily="34" charset="0"/>
              </a:rPr>
              <a:t>udo</a:t>
            </a:r>
            <a:r>
              <a:rPr kumimoji="0" lang="en-US" altLang="en-US" sz="1200" b="1" i="0" u="none" strike="noStrike" cap="none" normalizeH="0" baseline="0" dirty="0">
                <a:ln>
                  <a:noFill/>
                </a:ln>
                <a:solidFill>
                  <a:schemeClr val="tx1"/>
                </a:solidFill>
                <a:effectLst/>
                <a:latin typeface="Arial" panose="020B0604020202020204" pitchFamily="34" charset="0"/>
              </a:rPr>
              <a:t> netstat –</a:t>
            </a:r>
            <a:r>
              <a:rPr kumimoji="0" lang="en-US" altLang="en-US" sz="1200" b="1" i="0" u="none" strike="noStrike" cap="none" normalizeH="0" baseline="0" dirty="0" err="1">
                <a:ln>
                  <a:noFill/>
                </a:ln>
                <a:solidFill>
                  <a:schemeClr val="tx1"/>
                </a:solidFill>
                <a:effectLst/>
                <a:latin typeface="Arial" panose="020B0604020202020204" pitchFamily="34" charset="0"/>
              </a:rPr>
              <a:t>sctp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plantu</a:t>
            </a:r>
            <a:r>
              <a:rPr kumimoji="0" lang="en-US" altLang="en-US" sz="1200" b="1" i="0" u="none" strike="noStrike" cap="none" normalizeH="0" baseline="0" dirty="0">
                <a:ln>
                  <a:noFill/>
                </a:ln>
                <a:solidFill>
                  <a:schemeClr val="tx1"/>
                </a:solidFill>
                <a:effectLst/>
                <a:latin typeface="Arial" panose="020B0604020202020204" pitchFamily="34" charset="0"/>
              </a:rPr>
              <a:t> | grep 38412</a:t>
            </a:r>
            <a:br>
              <a:rPr kumimoji="0" lang="en-US" altLang="en-US" sz="1200" b="1" i="0" u="none" strike="noStrike" cap="none" normalizeH="0" baseline="0" dirty="0">
                <a:ln>
                  <a:noFill/>
                </a:ln>
                <a:solidFill>
                  <a:schemeClr val="tx1"/>
                </a:solidFill>
                <a:effectLst/>
                <a:latin typeface="Arial" panose="020B0604020202020204" pitchFamily="34" charset="0"/>
              </a:rPr>
            </a:b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nano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/open5gs/</a:t>
            </a:r>
            <a:r>
              <a:rPr kumimoji="0" lang="en-US" altLang="en-US" sz="1200" b="1" i="0" u="none" strike="noStrike" cap="none" normalizeH="0" baseline="0" dirty="0" err="1">
                <a:ln>
                  <a:noFill/>
                </a:ln>
                <a:solidFill>
                  <a:schemeClr val="tx1"/>
                </a:solidFill>
                <a:effectLst/>
                <a:latin typeface="Arial" panose="020B0604020202020204" pitchFamily="34" charset="0"/>
              </a:rPr>
              <a:t>upf.yaml</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systemctl</a:t>
            </a:r>
            <a:r>
              <a:rPr lang="en-US" altLang="en-US" b="1" dirty="0"/>
              <a:t> restart open5gs-upfd</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Sudo nano /</a:t>
            </a:r>
            <a:r>
              <a:rPr kumimoji="0" lang="en-US" altLang="en-US" sz="1200" b="1" i="0" u="none" strike="noStrike" cap="none" normalizeH="0" baseline="0" dirty="0" err="1">
                <a:ln>
                  <a:noFill/>
                </a:ln>
                <a:solidFill>
                  <a:schemeClr val="tx1"/>
                </a:solidFill>
                <a:effectLst/>
                <a:latin typeface="Arial" panose="020B0604020202020204" pitchFamily="34" charset="0"/>
              </a:rPr>
              <a:t>etc</a:t>
            </a:r>
            <a:r>
              <a:rPr kumimoji="0" lang="en-US" altLang="en-US" sz="1200" b="1" i="0" u="none" strike="noStrike" cap="none" normalizeH="0" baseline="0" dirty="0">
                <a:ln>
                  <a:noFill/>
                </a:ln>
                <a:solidFill>
                  <a:schemeClr val="tx1"/>
                </a:solidFill>
                <a:effectLst/>
                <a:latin typeface="Arial" panose="020B0604020202020204" pitchFamily="34" charset="0"/>
              </a:rPr>
              <a:t>/open5gs/</a:t>
            </a:r>
            <a:r>
              <a:rPr kumimoji="0" lang="en-US" altLang="en-US" sz="1200" b="1" i="0" u="none" strike="noStrike" cap="none" normalizeH="0" baseline="0" dirty="0" err="1">
                <a:ln>
                  <a:noFill/>
                </a:ln>
                <a:solidFill>
                  <a:schemeClr val="tx1"/>
                </a:solidFill>
                <a:effectLst/>
                <a:latin typeface="Arial" panose="020B0604020202020204" pitchFamily="34" charset="0"/>
              </a:rPr>
              <a:t>nrf.yaml</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systemctl</a:t>
            </a:r>
            <a:r>
              <a:rPr lang="en-US" altLang="en-US" b="1" dirty="0"/>
              <a:t> restart open5gs-nrfd.service</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Nano </a:t>
            </a:r>
            <a:r>
              <a:rPr kumimoji="0" lang="en-US" altLang="en-US" sz="1200" b="1" i="0" u="none" strike="noStrike" cap="none" normalizeH="0" baseline="0" dirty="0" err="1">
                <a:ln>
                  <a:noFill/>
                </a:ln>
                <a:solidFill>
                  <a:schemeClr val="tx1"/>
                </a:solidFill>
                <a:effectLst/>
                <a:latin typeface="Arial" panose="020B0604020202020204" pitchFamily="34" charset="0"/>
              </a:rPr>
              <a:t>gnb_zmq.yaml</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gnb</a:t>
            </a:r>
            <a:r>
              <a:rPr lang="en-US" altLang="en-US" b="1" dirty="0"/>
              <a:t> –c ./</a:t>
            </a:r>
            <a:r>
              <a:rPr lang="en-US" altLang="en-US" b="1" dirty="0" err="1"/>
              <a:t>gnb_zmq.yaml</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200" b="1" dirty="0" err="1"/>
              <a:t>s</a:t>
            </a:r>
            <a:r>
              <a:rPr kumimoji="0" lang="en-US" altLang="en-US" sz="1100" b="1" i="0" u="none" strike="noStrike" cap="none" normalizeH="0" baseline="0" dirty="0" err="1">
                <a:ln>
                  <a:noFill/>
                </a:ln>
                <a:solidFill>
                  <a:schemeClr val="tx1"/>
                </a:solidFill>
                <a:effectLst/>
                <a:latin typeface="Arial" panose="020B0604020202020204" pitchFamily="34" charset="0"/>
              </a:rPr>
              <a:t>udo</a:t>
            </a:r>
            <a:r>
              <a:rPr kumimoji="0" lang="en-US" altLang="en-US" sz="1100" b="1" i="0" u="none" strike="noStrike" cap="none" normalizeH="0" baseline="0" dirty="0">
                <a:ln>
                  <a:noFill/>
                </a:ln>
                <a:solidFill>
                  <a:schemeClr val="tx1"/>
                </a:solidFill>
                <a:effectLst/>
                <a:latin typeface="Arial" panose="020B0604020202020204" pitchFamily="34" charset="0"/>
              </a:rPr>
              <a:t> netstat –</a:t>
            </a:r>
            <a:r>
              <a:rPr kumimoji="0" lang="en-US" altLang="en-US" sz="1100" b="1" i="0" u="none" strike="noStrike" cap="none" normalizeH="0" baseline="0" dirty="0" err="1">
                <a:ln>
                  <a:noFill/>
                </a:ln>
                <a:solidFill>
                  <a:schemeClr val="tx1"/>
                </a:solidFill>
                <a:effectLst/>
                <a:latin typeface="Arial" panose="020B0604020202020204" pitchFamily="34" charset="0"/>
              </a:rPr>
              <a:t>sctp</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plantu</a:t>
            </a:r>
            <a:r>
              <a:rPr kumimoji="0" lang="en-US" altLang="en-US" sz="1100" b="1" i="0" u="none" strike="noStrike" cap="none" normalizeH="0" baseline="0" dirty="0">
                <a:ln>
                  <a:noFill/>
                </a:ln>
                <a:solidFill>
                  <a:schemeClr val="tx1"/>
                </a:solidFill>
                <a:effectLst/>
                <a:latin typeface="Arial" panose="020B0604020202020204" pitchFamily="34" charset="0"/>
              </a:rPr>
              <a:t> | grep 38412</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100" b="1" dirty="0"/>
              <a:t>Nano </a:t>
            </a:r>
            <a:r>
              <a:rPr lang="en-US" altLang="en-US" sz="1100" b="1" dirty="0" err="1"/>
              <a:t>ue_zmq.conf</a:t>
            </a:r>
            <a:endParaRPr lang="en-US" altLang="en-US" sz="1100"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Sudo </a:t>
            </a:r>
            <a:r>
              <a:rPr kumimoji="0" lang="en-US" altLang="en-US" sz="1100" b="1" i="0" u="none" strike="noStrike" cap="none" normalizeH="0" baseline="0" dirty="0" err="1">
                <a:ln>
                  <a:noFill/>
                </a:ln>
                <a:solidFill>
                  <a:schemeClr val="tx1"/>
                </a:solidFill>
                <a:effectLst/>
                <a:latin typeface="Arial" panose="020B0604020202020204" pitchFamily="34" charset="0"/>
              </a:rPr>
              <a:t>ip</a:t>
            </a:r>
            <a:r>
              <a:rPr kumimoji="0" lang="en-US" altLang="en-US" sz="1100" b="1" i="0" u="none" strike="noStrike" cap="none" normalizeH="0" baseline="0" dirty="0">
                <a:ln>
                  <a:noFill/>
                </a:ln>
                <a:solidFill>
                  <a:schemeClr val="tx1"/>
                </a:solidFill>
                <a:effectLst/>
                <a:latin typeface="Arial" panose="020B0604020202020204" pitchFamily="34" charset="0"/>
              </a:rPr>
              <a:t> </a:t>
            </a:r>
            <a:r>
              <a:rPr kumimoji="0" lang="en-US" altLang="en-US" sz="1100" b="1" i="0" u="none" strike="noStrike" cap="none" normalizeH="0" baseline="0" dirty="0" err="1">
                <a:ln>
                  <a:noFill/>
                </a:ln>
                <a:solidFill>
                  <a:schemeClr val="tx1"/>
                </a:solidFill>
                <a:effectLst/>
                <a:latin typeface="Arial" panose="020B0604020202020204" pitchFamily="34" charset="0"/>
              </a:rPr>
              <a:t>netns</a:t>
            </a:r>
            <a:r>
              <a:rPr kumimoji="0" lang="en-US" altLang="en-US" sz="1100" b="1" i="0" u="none" strike="noStrike" cap="none" normalizeH="0" baseline="0" dirty="0">
                <a:ln>
                  <a:noFill/>
                </a:ln>
                <a:solidFill>
                  <a:schemeClr val="tx1"/>
                </a:solidFill>
                <a:effectLst/>
                <a:latin typeface="Arial" panose="020B0604020202020204" pitchFamily="34" charset="0"/>
              </a:rPr>
              <a:t> add ue1</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srsue</a:t>
            </a:r>
            <a:r>
              <a:rPr lang="en-US" altLang="en-US" b="1" dirty="0"/>
              <a:t> </a:t>
            </a:r>
            <a:r>
              <a:rPr lang="en-US" altLang="en-US" b="1" dirty="0" err="1"/>
              <a:t>ue_zmq.conf</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Sudo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exec ue1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route add default via 10.45.0.1 </a:t>
            </a:r>
            <a:r>
              <a:rPr kumimoji="0" lang="en-US" altLang="en-US" sz="1200" b="1" i="0" u="none" strike="noStrike" cap="none" normalizeH="0" baseline="0" dirty="0" err="1">
                <a:ln>
                  <a:noFill/>
                </a:ln>
                <a:solidFill>
                  <a:schemeClr val="tx1"/>
                </a:solidFill>
                <a:effectLst/>
                <a:latin typeface="Arial" panose="020B0604020202020204" pitchFamily="34" charset="0"/>
              </a:rPr>
              <a:t>tun_srsue</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a:t>
            </a:r>
            <a:r>
              <a:rPr lang="en-US" altLang="en-US" b="1" dirty="0" err="1"/>
              <a:t>ip</a:t>
            </a:r>
            <a:r>
              <a:rPr lang="en-US" altLang="en-US" b="1" dirty="0"/>
              <a:t> </a:t>
            </a:r>
            <a:r>
              <a:rPr lang="en-US" altLang="en-US" b="1" dirty="0" err="1"/>
              <a:t>netns</a:t>
            </a:r>
            <a:r>
              <a:rPr lang="en-US" altLang="en-US" b="1" dirty="0"/>
              <a:t> exec ue1 route –n</a:t>
            </a:r>
          </a:p>
          <a:p>
            <a:pPr>
              <a:buClrTx/>
            </a:pP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iptables -t </a:t>
            </a:r>
            <a:r>
              <a:rPr kumimoji="0" lang="en-US" altLang="en-US" sz="1200" b="1" i="0" u="none" strike="noStrike" cap="none" normalizeH="0" baseline="0" dirty="0" err="1">
                <a:ln>
                  <a:noFill/>
                </a:ln>
                <a:solidFill>
                  <a:schemeClr val="tx1"/>
                </a:solidFill>
                <a:effectLst/>
                <a:latin typeface="Arial" panose="020B0604020202020204" pitchFamily="34" charset="0"/>
              </a:rPr>
              <a:t>nat</a:t>
            </a:r>
            <a:r>
              <a:rPr kumimoji="0" lang="en-US" altLang="en-US" sz="1200" b="1" i="0" u="none" strike="noStrike" cap="none" normalizeH="0" baseline="0" dirty="0">
                <a:ln>
                  <a:noFill/>
                </a:ln>
                <a:solidFill>
                  <a:schemeClr val="tx1"/>
                </a:solidFill>
                <a:effectLst/>
                <a:latin typeface="Arial" panose="020B0604020202020204" pitchFamily="34" charset="0"/>
              </a:rPr>
              <a:t> -A POSTROUTING -o &lt;IFNAME&gt; -j MASQUERADE</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Sudo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exec ue1 ping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addr</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 </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88659776-46A4-C045-6EF2-AB72CE50CEC0}"/>
              </a:ext>
            </a:extLst>
          </p:cNvPr>
          <p:cNvSpPr>
            <a:spLocks noChangeArrowheads="1"/>
          </p:cNvSpPr>
          <p:nvPr/>
        </p:nvSpPr>
        <p:spPr bwMode="auto">
          <a:xfrm>
            <a:off x="6096000" y="1237224"/>
            <a:ext cx="5765583" cy="2603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1pPr>
            <a:lvl2pPr marL="457200" marR="0" lvl="1"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2pPr>
            <a:lvl3pPr marL="914400" marR="0" lvl="2"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3pPr>
            <a:lvl4pPr marL="1371600" marR="0" lvl="3"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4pPr>
            <a:lvl5pPr marL="1828800" marR="0" lvl="4"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5pPr>
            <a:lvl6pPr marL="2286000" marR="0" lvl="5"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6pPr>
            <a:lvl7pPr marL="2743200" marR="0" lvl="6"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7pPr>
            <a:lvl8pPr marL="3200400" marR="0" lvl="7"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8pPr>
            <a:lvl9pPr marL="3657600" marR="0" lvl="8" algn="l" rtl="0" eaLnBrk="0" fontAlgn="base" hangingPunct="0">
              <a:lnSpc>
                <a:spcPct val="100000"/>
              </a:lnSpc>
              <a:spcBef>
                <a:spcPct val="30000"/>
              </a:spcBef>
              <a:spcAft>
                <a:spcPct val="0"/>
              </a:spcAft>
              <a:buClr>
                <a:srgbClr val="000000"/>
              </a:buClr>
              <a:buFont typeface="Arial"/>
              <a:defRPr sz="1200" b="0" i="0" u="none" strike="noStrike" cap="none">
                <a:solidFill>
                  <a:schemeClr val="tx1"/>
                </a:solidFill>
                <a:latin typeface="Arial" panose="020B0604020202020204" pitchFamily="34" charset="0"/>
                <a:ea typeface="Arial"/>
                <a:cs typeface="Arial"/>
                <a:sym typeface="Arial"/>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Sudo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exec ue1 iperf3 –c </a:t>
            </a:r>
            <a:r>
              <a:rPr kumimoji="0" lang="en-US" altLang="en-US" sz="1200" b="1" i="0" u="none" strike="noStrike" cap="none" normalizeH="0" baseline="0" dirty="0" err="1">
                <a:ln>
                  <a:noFill/>
                </a:ln>
                <a:solidFill>
                  <a:schemeClr val="tx1"/>
                </a:solidFill>
                <a:effectLst/>
                <a:latin typeface="Arial" panose="020B0604020202020204" pitchFamily="34" charset="0"/>
              </a:rPr>
              <a:t>ip</a:t>
            </a: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Sudo system start </a:t>
            </a:r>
            <a:r>
              <a:rPr lang="en-US" altLang="en-US" b="1" dirty="0" err="1"/>
              <a:t>influxdb</a:t>
            </a:r>
            <a:endParaRPr lang="en-US" altLang="en-US" b="1" dirty="0"/>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Influx setup –name MonInfluxdb2 –host </a:t>
            </a:r>
            <a:r>
              <a:rPr kumimoji="0" lang="en-US" altLang="en-US" sz="1200" b="1" i="0" u="none" strike="noStrike" cap="none" normalizeH="0" baseline="0" dirty="0">
                <a:ln>
                  <a:noFill/>
                </a:ln>
                <a:solidFill>
                  <a:schemeClr val="tx1"/>
                </a:solidFill>
                <a:effectLst/>
                <a:latin typeface="Arial" panose="020B0604020202020204" pitchFamily="34" charset="0"/>
                <a:hlinkClick r:id="rId2"/>
              </a:rPr>
              <a:t>http://localhost:8086</a:t>
            </a:r>
            <a:r>
              <a:rPr kumimoji="0" lang="en-US" altLang="en-US" sz="1200" b="1" i="0" u="none" strike="noStrike" cap="none" normalizeH="0" baseline="0" dirty="0">
                <a:ln>
                  <a:noFill/>
                </a:ln>
                <a:solidFill>
                  <a:schemeClr val="tx1"/>
                </a:solidFill>
                <a:effectLst/>
                <a:latin typeface="Arial" panose="020B0604020202020204" pitchFamily="34" charset="0"/>
              </a:rPr>
              <a:t> –u admin –p rt123456 –o </a:t>
            </a:r>
            <a:r>
              <a:rPr kumimoji="0" lang="en-US" altLang="en-US" sz="1200" b="1" i="0" u="none" strike="noStrike" cap="none" normalizeH="0" baseline="0" dirty="0" err="1">
                <a:ln>
                  <a:noFill/>
                </a:ln>
                <a:solidFill>
                  <a:schemeClr val="tx1"/>
                </a:solidFill>
                <a:effectLst/>
                <a:latin typeface="Arial" panose="020B0604020202020204" pitchFamily="34" charset="0"/>
              </a:rPr>
              <a:t>srs</a:t>
            </a:r>
            <a:r>
              <a:rPr kumimoji="0" lang="en-US" altLang="en-US" sz="1200" b="1" i="0" u="none" strike="noStrike" cap="none" normalizeH="0" baseline="0" dirty="0">
                <a:ln>
                  <a:noFill/>
                </a:ln>
                <a:solidFill>
                  <a:schemeClr val="tx1"/>
                </a:solidFill>
                <a:effectLst/>
                <a:latin typeface="Arial" panose="020B0604020202020204" pitchFamily="34" charset="0"/>
              </a:rPr>
              <a:t> –b srsRAN –t </a:t>
            </a:r>
            <a:r>
              <a:rPr kumimoji="0" lang="en-US" altLang="en-US" sz="1200" b="1" i="0" u="none" strike="noStrike" cap="none" normalizeH="0" baseline="0" dirty="0" err="1">
                <a:ln>
                  <a:noFill/>
                </a:ln>
                <a:solidFill>
                  <a:schemeClr val="tx1"/>
                </a:solidFill>
                <a:effectLst/>
                <a:latin typeface="Arial" panose="020B0604020202020204" pitchFamily="34" charset="0"/>
              </a:rPr>
              <a:t>monToken</a:t>
            </a:r>
            <a:r>
              <a:rPr kumimoji="0" lang="en-US" altLang="en-US" sz="1200" b="1" i="0" u="none" strike="noStrike" cap="none" normalizeH="0" baseline="0" dirty="0">
                <a:ln>
                  <a:noFill/>
                </a:ln>
                <a:solidFill>
                  <a:schemeClr val="tx1"/>
                </a:solidFill>
                <a:effectLst/>
                <a:latin typeface="Arial" panose="020B0604020202020204" pitchFamily="34" charset="0"/>
              </a:rPr>
              <a:t> –r 0 –f</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Nano TokenSRSRAN.txt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Nano script_serveur_metriques_srsran.sh</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b="1" dirty="0"/>
              <a:t>./script_serveur_metriques_srsran.sh</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Sudo </a:t>
            </a:r>
            <a:r>
              <a:rPr kumimoji="0" lang="en-US" altLang="en-US" sz="1200" b="1" i="0" u="none" strike="noStrike" cap="none" normalizeH="0" baseline="0" dirty="0" err="1">
                <a:ln>
                  <a:noFill/>
                </a:ln>
                <a:solidFill>
                  <a:schemeClr val="tx1"/>
                </a:solidFill>
                <a:effectLst/>
                <a:latin typeface="Arial" panose="020B0604020202020204" pitchFamily="34" charset="0"/>
              </a:rPr>
              <a:t>systemctl</a:t>
            </a:r>
            <a:r>
              <a:rPr kumimoji="0" lang="en-US" altLang="en-US" sz="1200" b="1" i="0" u="none" strike="noStrike" cap="none" normalizeH="0" baseline="0" dirty="0">
                <a:ln>
                  <a:noFill/>
                </a:ln>
                <a:solidFill>
                  <a:schemeClr val="tx1"/>
                </a:solidFill>
                <a:effectLst/>
                <a:latin typeface="Arial" panose="020B0604020202020204" pitchFamily="34" charset="0"/>
              </a:rPr>
              <a:t> start </a:t>
            </a:r>
            <a:r>
              <a:rPr lang="en-US" altLang="en-US" b="1" dirty="0" err="1"/>
              <a:t>g</a:t>
            </a:r>
            <a:r>
              <a:rPr kumimoji="0" lang="en-US" altLang="en-US" sz="1200" b="1" i="0" u="none" strike="noStrike" cap="none" normalizeH="0" baseline="0" dirty="0" err="1">
                <a:ln>
                  <a:noFill/>
                </a:ln>
                <a:solidFill>
                  <a:schemeClr val="tx1"/>
                </a:solidFill>
                <a:effectLst/>
                <a:latin typeface="Arial" panose="020B0604020202020204" pitchFamily="34" charset="0"/>
              </a:rPr>
              <a:t>ra</a:t>
            </a:r>
            <a:r>
              <a:rPr lang="en-US" altLang="en-US" b="1" dirty="0" err="1"/>
              <a:t>fana</a:t>
            </a:r>
            <a:r>
              <a:rPr lang="en-US" altLang="en-US" b="1" dirty="0"/>
              <a:t>-server</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Sudo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exec ue1 </a:t>
            </a:r>
            <a:r>
              <a:rPr kumimoji="0" lang="en-US" altLang="en-US" sz="1200" b="1" i="0" u="none" strike="noStrike" cap="none" normalizeH="0" baseline="0" dirty="0" err="1">
                <a:ln>
                  <a:noFill/>
                </a:ln>
                <a:solidFill>
                  <a:schemeClr val="tx1"/>
                </a:solidFill>
                <a:effectLst/>
                <a:latin typeface="Arial" panose="020B0604020202020204" pitchFamily="34" charset="0"/>
              </a:rPr>
              <a:t>mkfifo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tmp</a:t>
            </a:r>
            <a:r>
              <a:rPr kumimoji="0" lang="en-US" altLang="en-US" sz="1200" b="1" i="0" u="none" strike="noStrike" cap="none" normalizeH="0" baseline="0" dirty="0">
                <a:ln>
                  <a:noFill/>
                </a:ln>
                <a:solidFill>
                  <a:schemeClr val="tx1"/>
                </a:solidFill>
                <a:effectLst/>
                <a:latin typeface="Arial" panose="020B0604020202020204" pitchFamily="34" charset="0"/>
              </a:rPr>
              <a:t>/</a:t>
            </a:r>
            <a:r>
              <a:rPr kumimoji="0" lang="en-US" altLang="en-US" sz="1200" b="1" i="0" u="none" strike="noStrike" cap="none" normalizeH="0" baseline="0" dirty="0" err="1">
                <a:ln>
                  <a:noFill/>
                </a:ln>
                <a:solidFill>
                  <a:schemeClr val="tx1"/>
                </a:solidFill>
                <a:effectLst/>
                <a:latin typeface="Arial" panose="020B0604020202020204" pitchFamily="34" charset="0"/>
              </a:rPr>
              <a:t>tampon.fifo</a:t>
            </a:r>
            <a:br>
              <a:rPr kumimoji="0" lang="en-US" altLang="en-US" sz="1200" b="1" i="0" u="none" strike="noStrike" cap="none" normalizeH="0" baseline="0" dirty="0">
                <a:ln>
                  <a:noFill/>
                </a:ln>
                <a:solidFill>
                  <a:schemeClr val="tx1"/>
                </a:solidFill>
                <a:effectLst/>
                <a:latin typeface="Arial" panose="020B0604020202020204" pitchFamily="34" charset="0"/>
              </a:rPr>
            </a:br>
            <a:r>
              <a:rPr kumimoji="0" lang="en-US" altLang="en-US" sz="1200" b="1" i="0" u="none" strike="noStrike" cap="none" normalizeH="0" baseline="0" dirty="0" err="1">
                <a:ln>
                  <a:noFill/>
                </a:ln>
                <a:solidFill>
                  <a:schemeClr val="tx1"/>
                </a:solidFill>
                <a:effectLst/>
                <a:latin typeface="Arial" panose="020B0604020202020204" pitchFamily="34" charset="0"/>
              </a:rPr>
              <a:t>sudo</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ip</a:t>
            </a:r>
            <a:r>
              <a:rPr kumimoji="0" lang="en-US" altLang="en-US" sz="1200" b="1" i="0" u="none" strike="noStrike" cap="none" normalizeH="0" baseline="0" dirty="0">
                <a:ln>
                  <a:noFill/>
                </a:ln>
                <a:solidFill>
                  <a:schemeClr val="tx1"/>
                </a:solidFill>
                <a:effectLst/>
                <a:latin typeface="Arial" panose="020B0604020202020204" pitchFamily="34" charset="0"/>
              </a:rPr>
              <a:t> </a:t>
            </a:r>
            <a:r>
              <a:rPr kumimoji="0" lang="en-US" altLang="en-US" sz="1200" b="1" i="0" u="none" strike="noStrike" cap="none" normalizeH="0" baseline="0" dirty="0" err="1">
                <a:ln>
                  <a:noFill/>
                </a:ln>
                <a:solidFill>
                  <a:schemeClr val="tx1"/>
                </a:solidFill>
                <a:effectLst/>
                <a:latin typeface="Arial" panose="020B0604020202020204" pitchFamily="34" charset="0"/>
              </a:rPr>
              <a:t>netns</a:t>
            </a:r>
            <a:r>
              <a:rPr kumimoji="0" lang="en-US" altLang="en-US" sz="1200" b="1" i="0" u="none" strike="noStrike" cap="none" normalizeH="0" baseline="0" dirty="0">
                <a:ln>
                  <a:noFill/>
                </a:ln>
                <a:solidFill>
                  <a:schemeClr val="tx1"/>
                </a:solidFill>
                <a:effectLst/>
                <a:latin typeface="Arial" panose="020B0604020202020204" pitchFamily="34" charset="0"/>
              </a:rPr>
              <a:t> exec ue1 </a:t>
            </a:r>
            <a:r>
              <a:rPr kumimoji="0" lang="en-US" altLang="en-US" sz="1200" b="1" i="0" u="none" strike="noStrike" cap="none" normalizeH="0" baseline="0" dirty="0" err="1">
                <a:ln>
                  <a:noFill/>
                </a:ln>
                <a:solidFill>
                  <a:schemeClr val="tx1"/>
                </a:solidFill>
                <a:effectLst/>
                <a:latin typeface="Arial" panose="020B0604020202020204" pitchFamily="34" charset="0"/>
              </a:rPr>
              <a:t>wget</a:t>
            </a:r>
            <a:r>
              <a:rPr kumimoji="0" lang="en-US" altLang="en-US" sz="1200" b="1" i="0" u="none" strike="noStrike" cap="none" normalizeH="0" baseline="0" dirty="0">
                <a:ln>
                  <a:noFill/>
                </a:ln>
                <a:solidFill>
                  <a:schemeClr val="tx1"/>
                </a:solidFill>
                <a:effectLst/>
                <a:latin typeface="Arial" panose="020B0604020202020204" pitchFamily="34" charset="0"/>
              </a:rPr>
              <a:t> </a:t>
            </a:r>
            <a:r>
              <a:rPr lang="en-US" altLang="en-US" b="1" dirty="0">
                <a:hlinkClick r:id="rId3"/>
              </a:rPr>
              <a:t>https://ip</a:t>
            </a:r>
            <a:r>
              <a:rPr lang="en-US" altLang="en-US" b="1" dirty="0"/>
              <a:t> </a:t>
            </a:r>
            <a:r>
              <a:rPr lang="en-US" altLang="en-US" b="1" dirty="0" err="1"/>
              <a:t>addr</a:t>
            </a:r>
            <a:r>
              <a:rPr lang="en-US" altLang="en-US" b="1" dirty="0"/>
              <a:t>/Extrait_The_Social_Network-1080.mp4 –O /</a:t>
            </a:r>
            <a:r>
              <a:rPr lang="en-US" altLang="en-US" b="1" dirty="0" err="1"/>
              <a:t>tmp</a:t>
            </a:r>
            <a:r>
              <a:rPr lang="en-US" altLang="en-US" b="1" dirty="0"/>
              <a:t>/</a:t>
            </a:r>
            <a:r>
              <a:rPr lang="en-US" altLang="en-US" b="1" dirty="0" err="1"/>
              <a:t>tampon.fifo</a:t>
            </a:r>
            <a:r>
              <a:rPr lang="en-US" altLang="en-US" b="1" dirty="0"/>
              <a:t> –bind-address=10.45.0.1  </a:t>
            </a:r>
            <a:r>
              <a:rPr lang="en-US" altLang="en-US" b="1" dirty="0" err="1"/>
              <a:t>ffplay</a:t>
            </a:r>
            <a:r>
              <a:rPr lang="en-US" altLang="en-US" b="1" dirty="0"/>
              <a:t> –I /</a:t>
            </a:r>
            <a:r>
              <a:rPr lang="en-US" altLang="en-US" b="1" dirty="0" err="1"/>
              <a:t>tmp</a:t>
            </a:r>
            <a:r>
              <a:rPr lang="en-US" altLang="en-US" b="1" dirty="0"/>
              <a:t>/</a:t>
            </a:r>
            <a:r>
              <a:rPr lang="en-US" altLang="en-US" b="1" dirty="0" err="1"/>
              <a:t>tampon.fifo</a:t>
            </a:r>
            <a:endParaRPr kumimoji="0" lang="en-US" altLang="en-US" sz="12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70088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8E163-0CD3-17F4-54BD-CBC864CA7917}"/>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170DE4B1-D4F5-3367-3E9E-8FFE6BEAC822}"/>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58DA5ABC-86CE-AB19-5790-7A49AC62F687}"/>
              </a:ext>
            </a:extLst>
          </p:cNvPr>
          <p:cNvPicPr>
            <a:picLocks noChangeAspect="1"/>
          </p:cNvPicPr>
          <p:nvPr/>
        </p:nvPicPr>
        <p:blipFill>
          <a:blip r:embed="rId2"/>
          <a:stretch>
            <a:fillRect/>
          </a:stretch>
        </p:blipFill>
        <p:spPr>
          <a:xfrm>
            <a:off x="161398" y="609600"/>
            <a:ext cx="3518327" cy="2556387"/>
          </a:xfrm>
          <a:prstGeom prst="rect">
            <a:avLst/>
          </a:prstGeom>
        </p:spPr>
      </p:pic>
      <p:pic>
        <p:nvPicPr>
          <p:cNvPr id="8" name="Picture 7">
            <a:extLst>
              <a:ext uri="{FF2B5EF4-FFF2-40B4-BE49-F238E27FC236}">
                <a16:creationId xmlns:a16="http://schemas.microsoft.com/office/drawing/2014/main" id="{FC2FA80D-D149-3ECB-119F-74DE8F39027F}"/>
              </a:ext>
            </a:extLst>
          </p:cNvPr>
          <p:cNvPicPr>
            <a:picLocks noChangeAspect="1"/>
          </p:cNvPicPr>
          <p:nvPr/>
        </p:nvPicPr>
        <p:blipFill>
          <a:blip r:embed="rId3"/>
          <a:stretch>
            <a:fillRect/>
          </a:stretch>
        </p:blipFill>
        <p:spPr>
          <a:xfrm>
            <a:off x="3972830" y="609599"/>
            <a:ext cx="3543932" cy="2556387"/>
          </a:xfrm>
          <a:prstGeom prst="rect">
            <a:avLst/>
          </a:prstGeom>
        </p:spPr>
      </p:pic>
      <p:pic>
        <p:nvPicPr>
          <p:cNvPr id="10" name="Picture 9">
            <a:extLst>
              <a:ext uri="{FF2B5EF4-FFF2-40B4-BE49-F238E27FC236}">
                <a16:creationId xmlns:a16="http://schemas.microsoft.com/office/drawing/2014/main" id="{8FDEAF23-9DBA-92B8-3F39-D0DE9DB0785C}"/>
              </a:ext>
            </a:extLst>
          </p:cNvPr>
          <p:cNvPicPr>
            <a:picLocks noChangeAspect="1"/>
          </p:cNvPicPr>
          <p:nvPr/>
        </p:nvPicPr>
        <p:blipFill>
          <a:blip r:embed="rId4"/>
          <a:stretch>
            <a:fillRect/>
          </a:stretch>
        </p:blipFill>
        <p:spPr>
          <a:xfrm>
            <a:off x="8083255" y="609599"/>
            <a:ext cx="3563650" cy="2556387"/>
          </a:xfrm>
          <a:prstGeom prst="rect">
            <a:avLst/>
          </a:prstGeom>
        </p:spPr>
      </p:pic>
      <p:pic>
        <p:nvPicPr>
          <p:cNvPr id="12" name="Picture 11">
            <a:extLst>
              <a:ext uri="{FF2B5EF4-FFF2-40B4-BE49-F238E27FC236}">
                <a16:creationId xmlns:a16="http://schemas.microsoft.com/office/drawing/2014/main" id="{1CA97F29-7C25-C496-AF46-918E6875344C}"/>
              </a:ext>
            </a:extLst>
          </p:cNvPr>
          <p:cNvPicPr>
            <a:picLocks noChangeAspect="1"/>
          </p:cNvPicPr>
          <p:nvPr/>
        </p:nvPicPr>
        <p:blipFill>
          <a:blip r:embed="rId5"/>
          <a:stretch>
            <a:fillRect/>
          </a:stretch>
        </p:blipFill>
        <p:spPr>
          <a:xfrm>
            <a:off x="161398" y="3244646"/>
            <a:ext cx="3534025" cy="2556388"/>
          </a:xfrm>
          <a:prstGeom prst="rect">
            <a:avLst/>
          </a:prstGeom>
        </p:spPr>
      </p:pic>
      <p:pic>
        <p:nvPicPr>
          <p:cNvPr id="14" name="Picture 13">
            <a:extLst>
              <a:ext uri="{FF2B5EF4-FFF2-40B4-BE49-F238E27FC236}">
                <a16:creationId xmlns:a16="http://schemas.microsoft.com/office/drawing/2014/main" id="{C7D5E903-00E6-E3EF-9622-9D256ABB8C93}"/>
              </a:ext>
            </a:extLst>
          </p:cNvPr>
          <p:cNvPicPr>
            <a:picLocks noChangeAspect="1"/>
          </p:cNvPicPr>
          <p:nvPr/>
        </p:nvPicPr>
        <p:blipFill>
          <a:blip r:embed="rId6"/>
          <a:stretch>
            <a:fillRect/>
          </a:stretch>
        </p:blipFill>
        <p:spPr>
          <a:xfrm>
            <a:off x="3972830" y="3244646"/>
            <a:ext cx="3543932" cy="2561161"/>
          </a:xfrm>
          <a:prstGeom prst="rect">
            <a:avLst/>
          </a:prstGeom>
        </p:spPr>
      </p:pic>
      <p:pic>
        <p:nvPicPr>
          <p:cNvPr id="16" name="Picture 15">
            <a:extLst>
              <a:ext uri="{FF2B5EF4-FFF2-40B4-BE49-F238E27FC236}">
                <a16:creationId xmlns:a16="http://schemas.microsoft.com/office/drawing/2014/main" id="{CDE851E0-2382-FEB5-9231-C645BB06C1E6}"/>
              </a:ext>
            </a:extLst>
          </p:cNvPr>
          <p:cNvPicPr>
            <a:picLocks noChangeAspect="1"/>
          </p:cNvPicPr>
          <p:nvPr/>
        </p:nvPicPr>
        <p:blipFill>
          <a:blip r:embed="rId7"/>
          <a:stretch>
            <a:fillRect/>
          </a:stretch>
        </p:blipFill>
        <p:spPr>
          <a:xfrm>
            <a:off x="8083255" y="3244646"/>
            <a:ext cx="3656461" cy="2667951"/>
          </a:xfrm>
          <a:prstGeom prst="rect">
            <a:avLst/>
          </a:prstGeom>
        </p:spPr>
      </p:pic>
    </p:spTree>
    <p:extLst>
      <p:ext uri="{BB962C8B-B14F-4D97-AF65-F5344CB8AC3E}">
        <p14:creationId xmlns:p14="http://schemas.microsoft.com/office/powerpoint/2010/main" val="14985972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2B20A-2DA2-C73F-635E-E347D8602EEA}"/>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BF139883-9008-6A5A-7A8C-C3AB31092AA4}"/>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974F676F-7A77-C597-07BA-557CAA92CB99}"/>
              </a:ext>
            </a:extLst>
          </p:cNvPr>
          <p:cNvPicPr>
            <a:picLocks noChangeAspect="1"/>
          </p:cNvPicPr>
          <p:nvPr/>
        </p:nvPicPr>
        <p:blipFill>
          <a:blip r:embed="rId2"/>
          <a:stretch>
            <a:fillRect/>
          </a:stretch>
        </p:blipFill>
        <p:spPr>
          <a:xfrm>
            <a:off x="115091" y="609601"/>
            <a:ext cx="4004626" cy="2895768"/>
          </a:xfrm>
          <a:prstGeom prst="rect">
            <a:avLst/>
          </a:prstGeom>
        </p:spPr>
      </p:pic>
      <p:pic>
        <p:nvPicPr>
          <p:cNvPr id="7" name="Picture 6">
            <a:extLst>
              <a:ext uri="{FF2B5EF4-FFF2-40B4-BE49-F238E27FC236}">
                <a16:creationId xmlns:a16="http://schemas.microsoft.com/office/drawing/2014/main" id="{4C430C13-628E-1FC4-FE1F-1764C3AFA2D2}"/>
              </a:ext>
            </a:extLst>
          </p:cNvPr>
          <p:cNvPicPr>
            <a:picLocks noChangeAspect="1"/>
          </p:cNvPicPr>
          <p:nvPr/>
        </p:nvPicPr>
        <p:blipFill>
          <a:blip r:embed="rId3"/>
          <a:stretch>
            <a:fillRect/>
          </a:stretch>
        </p:blipFill>
        <p:spPr>
          <a:xfrm>
            <a:off x="4286636" y="605231"/>
            <a:ext cx="4004625" cy="2891399"/>
          </a:xfrm>
          <a:prstGeom prst="rect">
            <a:avLst/>
          </a:prstGeom>
        </p:spPr>
      </p:pic>
      <p:pic>
        <p:nvPicPr>
          <p:cNvPr id="11" name="Picture 10">
            <a:extLst>
              <a:ext uri="{FF2B5EF4-FFF2-40B4-BE49-F238E27FC236}">
                <a16:creationId xmlns:a16="http://schemas.microsoft.com/office/drawing/2014/main" id="{852A5131-ADAC-CCF5-6C22-F0201FE4D037}"/>
              </a:ext>
            </a:extLst>
          </p:cNvPr>
          <p:cNvPicPr>
            <a:picLocks noChangeAspect="1"/>
          </p:cNvPicPr>
          <p:nvPr/>
        </p:nvPicPr>
        <p:blipFill>
          <a:blip r:embed="rId4"/>
          <a:stretch>
            <a:fillRect/>
          </a:stretch>
        </p:blipFill>
        <p:spPr>
          <a:xfrm>
            <a:off x="115091" y="3592395"/>
            <a:ext cx="5214004" cy="2542936"/>
          </a:xfrm>
          <a:prstGeom prst="rect">
            <a:avLst/>
          </a:prstGeom>
        </p:spPr>
      </p:pic>
      <p:pic>
        <p:nvPicPr>
          <p:cNvPr id="15" name="Picture 14">
            <a:extLst>
              <a:ext uri="{FF2B5EF4-FFF2-40B4-BE49-F238E27FC236}">
                <a16:creationId xmlns:a16="http://schemas.microsoft.com/office/drawing/2014/main" id="{E2C952BC-817C-FB53-7B5B-818ACCAF1D4E}"/>
              </a:ext>
            </a:extLst>
          </p:cNvPr>
          <p:cNvPicPr>
            <a:picLocks noChangeAspect="1"/>
          </p:cNvPicPr>
          <p:nvPr/>
        </p:nvPicPr>
        <p:blipFill>
          <a:blip r:embed="rId5"/>
          <a:stretch>
            <a:fillRect/>
          </a:stretch>
        </p:blipFill>
        <p:spPr>
          <a:xfrm>
            <a:off x="5633884" y="3592395"/>
            <a:ext cx="5112774" cy="2498434"/>
          </a:xfrm>
          <a:prstGeom prst="rect">
            <a:avLst/>
          </a:prstGeom>
        </p:spPr>
      </p:pic>
    </p:spTree>
    <p:extLst>
      <p:ext uri="{BB962C8B-B14F-4D97-AF65-F5344CB8AC3E}">
        <p14:creationId xmlns:p14="http://schemas.microsoft.com/office/powerpoint/2010/main" val="1769601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2982937"/>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1000124" y="1211968"/>
            <a:ext cx="11191876" cy="1554272"/>
          </a:xfrm>
          <a:prstGeom prst="rect">
            <a:avLst/>
          </a:prstGeom>
          <a:noFill/>
        </p:spPr>
        <p:txBody>
          <a:bodyPr wrap="square" rtlCol="0">
            <a:spAutoFit/>
          </a:bodyPr>
          <a:lstStyle/>
          <a:p>
            <a:pPr algn="just"/>
            <a:r>
              <a:rPr lang="en-IN" sz="1900" dirty="0"/>
              <a:t>To design, implement, and evaluate a scalable and reliable 5G private network using the USRP N321, integrating srsRAN 5G, srsRAN 4G, and OAI. This project leverages </a:t>
            </a:r>
            <a:r>
              <a:rPr lang="en-IN" sz="1900" dirty="0" err="1"/>
              <a:t>ZeroMQ</a:t>
            </a:r>
            <a:r>
              <a:rPr lang="en-IN" sz="1900" dirty="0"/>
              <a:t> for efficient communication, supports both single and multiple UEs, and utilizes Grafana for real-time performance monitoring. The focus is on seamless hardware-protocol integration and rigorous performance analysis to enhance network reliability and efficiency for high-performance applications</a:t>
            </a:r>
            <a:endParaRPr lang="en-IN" sz="1900" dirty="0">
              <a:latin typeface="Montserrat Medium" panose="00000600000000000000" pitchFamily="2" charset="0"/>
              <a:ea typeface="Verdana" panose="020B0604030504040204" pitchFamily="34" charset="0"/>
            </a:endParaRPr>
          </a:p>
        </p:txBody>
      </p:sp>
      <p:sp>
        <p:nvSpPr>
          <p:cNvPr id="34" name="TextBox 33">
            <a:extLst>
              <a:ext uri="{FF2B5EF4-FFF2-40B4-BE49-F238E27FC236}">
                <a16:creationId xmlns:a16="http://schemas.microsoft.com/office/drawing/2014/main" id="{4A9AEFFB-1A20-899A-F8E0-29DEDB267EF4}"/>
              </a:ext>
            </a:extLst>
          </p:cNvPr>
          <p:cNvSpPr txBox="1"/>
          <p:nvPr/>
        </p:nvSpPr>
        <p:spPr>
          <a:xfrm>
            <a:off x="1000124" y="3429000"/>
            <a:ext cx="10515600" cy="2308324"/>
          </a:xfrm>
          <a:prstGeom prst="rect">
            <a:avLst/>
          </a:prstGeom>
          <a:noFill/>
        </p:spPr>
        <p:txBody>
          <a:bodyPr wrap="square" rtlCol="0">
            <a:spAutoFit/>
          </a:bodyPr>
          <a:lstStyle/>
          <a:p>
            <a:r>
              <a:rPr lang="en-IN" sz="1600" b="1" dirty="0">
                <a:latin typeface="Montserrat Medium" panose="00000600000000000000" pitchFamily="2" charset="0"/>
                <a:ea typeface="Verdana" panose="020B0604030504040204" pitchFamily="34" charset="0"/>
              </a:rPr>
              <a:t>Main Goals </a:t>
            </a:r>
            <a:endParaRPr lang="en-IN" sz="1600" dirty="0">
              <a:latin typeface="Montserrat Medium" panose="00000600000000000000" pitchFamily="2" charset="0"/>
              <a:ea typeface="Verdana" panose="020B0604030504040204" pitchFamily="34" charset="0"/>
            </a:endParaRPr>
          </a:p>
          <a:p>
            <a:pPr marL="285750" indent="-285750">
              <a:buFont typeface="Arial" panose="020B0604020202020204" pitchFamily="34" charset="0"/>
              <a:buChar char="•"/>
            </a:pPr>
            <a:r>
              <a:rPr lang="en-US" sz="1600" dirty="0"/>
              <a:t>Design and deploy a 5G private network using the USRP N321, integrating srsRAN 5G, srsRAN 4G, and OAI for a scalable and flexible architecture.</a:t>
            </a:r>
          </a:p>
          <a:p>
            <a:pPr marL="285750" indent="-285750">
              <a:buFont typeface="Arial" panose="020B0604020202020204" pitchFamily="34" charset="0"/>
              <a:buChar char="•"/>
            </a:pPr>
            <a:r>
              <a:rPr lang="en-US" sz="1600" dirty="0">
                <a:latin typeface="Montserrat Medium" panose="00000600000000000000" pitchFamily="2" charset="0"/>
              </a:rPr>
              <a:t>Implement </a:t>
            </a:r>
            <a:r>
              <a:rPr lang="en-US" sz="1600" dirty="0" err="1">
                <a:latin typeface="Montserrat Medium" panose="00000600000000000000" pitchFamily="2" charset="0"/>
              </a:rPr>
              <a:t>ZeroMQ</a:t>
            </a:r>
            <a:r>
              <a:rPr lang="en-US" sz="1600" dirty="0">
                <a:latin typeface="Montserrat Medium" panose="00000600000000000000" pitchFamily="2" charset="0"/>
              </a:rPr>
              <a:t> for efficient communication, enabling seamless data exchange between network components.</a:t>
            </a:r>
          </a:p>
          <a:p>
            <a:pPr marL="285750" indent="-285750">
              <a:buFont typeface="Arial" panose="020B0604020202020204" pitchFamily="34" charset="0"/>
              <a:buChar char="•"/>
            </a:pPr>
            <a:r>
              <a:rPr lang="en-US" sz="1600" dirty="0">
                <a:latin typeface="Montserrat Medium" panose="00000600000000000000" pitchFamily="2" charset="0"/>
              </a:rPr>
              <a:t>Support and evaluate single and multiple UEs, ensuring robust connectivity, scalability, and performance.</a:t>
            </a:r>
          </a:p>
          <a:p>
            <a:pPr marL="285750" indent="-285750">
              <a:buFont typeface="Arial" panose="020B0604020202020204" pitchFamily="34" charset="0"/>
              <a:buChar char="•"/>
            </a:pPr>
            <a:r>
              <a:rPr lang="en-US" sz="1600" dirty="0">
                <a:latin typeface="Montserrat Medium" panose="00000600000000000000" pitchFamily="2" charset="0"/>
                <a:ea typeface="Verdana" panose="020B0604030504040204" pitchFamily="34" charset="0"/>
              </a:rPr>
              <a:t>Utilize Grafana for real-time monitoring, analyzing key performance metrics such as throughput, latency, and reliability.</a:t>
            </a:r>
            <a:endParaRPr lang="en-IN" sz="1600" dirty="0">
              <a:latin typeface="Montserrat Medium" panose="00000600000000000000" pitchFamily="2" charset="0"/>
              <a:ea typeface="Verdana" panose="020B0604030504040204" pitchFamily="34" charset="0"/>
            </a:endParaRP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1429641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567E6-32BC-70F5-4A89-C1A1538F55F1}"/>
            </a:ext>
          </a:extLst>
        </p:cNvPr>
        <p:cNvGrpSpPr/>
        <p:nvPr/>
      </p:nvGrpSpPr>
      <p:grpSpPr>
        <a:xfrm>
          <a:off x="0" y="0"/>
          <a:ext cx="0" cy="0"/>
          <a:chOff x="0" y="0"/>
          <a:chExt cx="0" cy="0"/>
        </a:xfrm>
      </p:grpSpPr>
      <p:sp>
        <p:nvSpPr>
          <p:cNvPr id="2" name="Google Shape;125;p3">
            <a:extLst>
              <a:ext uri="{FF2B5EF4-FFF2-40B4-BE49-F238E27FC236}">
                <a16:creationId xmlns:a16="http://schemas.microsoft.com/office/drawing/2014/main" id="{8351969E-383D-0284-F88F-C1E1141F52FF}"/>
              </a:ext>
            </a:extLst>
          </p:cNvPr>
          <p:cNvSpPr txBox="1"/>
          <p:nvPr/>
        </p:nvSpPr>
        <p:spPr>
          <a:xfrm>
            <a:off x="838200" y="78659"/>
            <a:ext cx="10515600" cy="5309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Implementation and Results  </a:t>
            </a:r>
            <a:endParaRPr lang="en-US" sz="14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7AD580F3-00E1-B8C0-FE21-F167581D33C4}"/>
              </a:ext>
            </a:extLst>
          </p:cNvPr>
          <p:cNvPicPr>
            <a:picLocks noChangeAspect="1"/>
          </p:cNvPicPr>
          <p:nvPr/>
        </p:nvPicPr>
        <p:blipFill>
          <a:blip r:embed="rId2"/>
          <a:stretch>
            <a:fillRect/>
          </a:stretch>
        </p:blipFill>
        <p:spPr>
          <a:xfrm>
            <a:off x="206476" y="681496"/>
            <a:ext cx="5063613" cy="2290368"/>
          </a:xfrm>
          <a:prstGeom prst="rect">
            <a:avLst/>
          </a:prstGeom>
        </p:spPr>
      </p:pic>
      <p:pic>
        <p:nvPicPr>
          <p:cNvPr id="8" name="Picture 7">
            <a:extLst>
              <a:ext uri="{FF2B5EF4-FFF2-40B4-BE49-F238E27FC236}">
                <a16:creationId xmlns:a16="http://schemas.microsoft.com/office/drawing/2014/main" id="{D8B3519A-0237-45A9-F480-D61FDB6FB3BC}"/>
              </a:ext>
            </a:extLst>
          </p:cNvPr>
          <p:cNvPicPr>
            <a:picLocks noChangeAspect="1"/>
          </p:cNvPicPr>
          <p:nvPr/>
        </p:nvPicPr>
        <p:blipFill>
          <a:blip r:embed="rId3"/>
          <a:stretch>
            <a:fillRect/>
          </a:stretch>
        </p:blipFill>
        <p:spPr>
          <a:xfrm>
            <a:off x="5663381" y="681497"/>
            <a:ext cx="5063613" cy="2335226"/>
          </a:xfrm>
          <a:prstGeom prst="rect">
            <a:avLst/>
          </a:prstGeom>
        </p:spPr>
      </p:pic>
      <p:pic>
        <p:nvPicPr>
          <p:cNvPr id="10" name="Picture 9">
            <a:extLst>
              <a:ext uri="{FF2B5EF4-FFF2-40B4-BE49-F238E27FC236}">
                <a16:creationId xmlns:a16="http://schemas.microsoft.com/office/drawing/2014/main" id="{8AE4E5D2-24D1-DD52-CC4D-4938FEB60FC1}"/>
              </a:ext>
            </a:extLst>
          </p:cNvPr>
          <p:cNvPicPr>
            <a:picLocks noChangeAspect="1"/>
          </p:cNvPicPr>
          <p:nvPr/>
        </p:nvPicPr>
        <p:blipFill>
          <a:blip r:embed="rId4"/>
          <a:stretch>
            <a:fillRect/>
          </a:stretch>
        </p:blipFill>
        <p:spPr>
          <a:xfrm>
            <a:off x="206476" y="3182967"/>
            <a:ext cx="5063613" cy="2482991"/>
          </a:xfrm>
          <a:prstGeom prst="rect">
            <a:avLst/>
          </a:prstGeom>
        </p:spPr>
      </p:pic>
      <p:pic>
        <p:nvPicPr>
          <p:cNvPr id="13" name="Picture 12">
            <a:extLst>
              <a:ext uri="{FF2B5EF4-FFF2-40B4-BE49-F238E27FC236}">
                <a16:creationId xmlns:a16="http://schemas.microsoft.com/office/drawing/2014/main" id="{89E16BBB-36F4-EC3B-DD5B-E017C9940277}"/>
              </a:ext>
            </a:extLst>
          </p:cNvPr>
          <p:cNvPicPr>
            <a:picLocks noChangeAspect="1"/>
          </p:cNvPicPr>
          <p:nvPr/>
        </p:nvPicPr>
        <p:blipFill>
          <a:blip r:embed="rId5"/>
          <a:stretch>
            <a:fillRect/>
          </a:stretch>
        </p:blipFill>
        <p:spPr>
          <a:xfrm>
            <a:off x="5663381" y="3180663"/>
            <a:ext cx="5063613" cy="2464520"/>
          </a:xfrm>
          <a:prstGeom prst="rect">
            <a:avLst/>
          </a:prstGeom>
        </p:spPr>
      </p:pic>
    </p:spTree>
    <p:extLst>
      <p:ext uri="{BB962C8B-B14F-4D97-AF65-F5344CB8AC3E}">
        <p14:creationId xmlns:p14="http://schemas.microsoft.com/office/powerpoint/2010/main" val="1528362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36039D95-5576-497B-0334-584E1E4B47D0}"/>
              </a:ext>
            </a:extLst>
          </p:cNvPr>
          <p:cNvSpPr>
            <a:spLocks noGrp="1"/>
          </p:cNvSpPr>
          <p:nvPr/>
        </p:nvSpPr>
        <p:spPr>
          <a:xfrm>
            <a:off x="9222658"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31</a:t>
            </a:fld>
            <a:endParaRPr lang="en-US" dirty="0"/>
          </a:p>
        </p:txBody>
      </p:sp>
      <p:sp>
        <p:nvSpPr>
          <p:cNvPr id="3" name="Google Shape;125;p3">
            <a:extLst>
              <a:ext uri="{FF2B5EF4-FFF2-40B4-BE49-F238E27FC236}">
                <a16:creationId xmlns:a16="http://schemas.microsoft.com/office/drawing/2014/main" id="{07408F49-0513-5BFD-46E4-47FCE3E2145D}"/>
              </a:ext>
            </a:extLst>
          </p:cNvPr>
          <p:cNvSpPr txBox="1"/>
          <p:nvPr/>
        </p:nvSpPr>
        <p:spPr>
          <a:xfrm>
            <a:off x="773983"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Contribution</a:t>
            </a:r>
            <a:endParaRPr lang="en-US" sz="1400" b="0" i="0" u="none" strike="noStrike" cap="none" dirty="0">
              <a:solidFill>
                <a:srgbClr val="000000"/>
              </a:solidFill>
              <a:latin typeface="Arial"/>
              <a:ea typeface="Arial"/>
              <a:cs typeface="Arial"/>
              <a:sym typeface="Arial"/>
            </a:endParaRPr>
          </a:p>
        </p:txBody>
      </p:sp>
      <p:sp>
        <p:nvSpPr>
          <p:cNvPr id="4" name="Google Shape;125;p3">
            <a:extLst>
              <a:ext uri="{FF2B5EF4-FFF2-40B4-BE49-F238E27FC236}">
                <a16:creationId xmlns:a16="http://schemas.microsoft.com/office/drawing/2014/main" id="{D2FB19E8-10AA-631C-C3A5-02DE0CE038C5}"/>
              </a:ext>
            </a:extLst>
          </p:cNvPr>
          <p:cNvSpPr txBox="1"/>
          <p:nvPr/>
        </p:nvSpPr>
        <p:spPr>
          <a:xfrm>
            <a:off x="297316" y="609995"/>
            <a:ext cx="5761704"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Team Progress and Movement</a:t>
            </a:r>
          </a:p>
          <a:p>
            <a:pPr marL="285750" indent="-285750">
              <a:buFont typeface="Arial" panose="020B0604020202020204" pitchFamily="34" charset="0"/>
              <a:buChar char="•"/>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indent="-285750">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5" name="Google Shape;125;p3">
            <a:extLst>
              <a:ext uri="{FF2B5EF4-FFF2-40B4-BE49-F238E27FC236}">
                <a16:creationId xmlns:a16="http://schemas.microsoft.com/office/drawing/2014/main" id="{E3EFBA84-35DC-85A4-40BD-3C58422E90A0}"/>
              </a:ext>
            </a:extLst>
          </p:cNvPr>
          <p:cNvSpPr txBox="1"/>
          <p:nvPr/>
        </p:nvSpPr>
        <p:spPr>
          <a:xfrm>
            <a:off x="5987847" y="640977"/>
            <a:ext cx="5761704"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Individual Contribution </a:t>
            </a:r>
          </a:p>
          <a:p>
            <a:pPr lvl="3"/>
            <a:r>
              <a:rPr lang="en-IN" dirty="0">
                <a:latin typeface="Verdana" panose="020B0604030504040204" pitchFamily="34" charset="0"/>
                <a:ea typeface="Verdana" panose="020B0604030504040204" pitchFamily="34" charset="0"/>
              </a:rPr>
              <a:t>Key contributions: P.Prudvi Reddy</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Conducted debugging and troubleshooting, identifying and resolving </a:t>
            </a:r>
            <a:r>
              <a:rPr lang="en-US" dirty="0" err="1">
                <a:latin typeface="Times New Roman" panose="02020603050405020304" pitchFamily="18" charset="0"/>
                <a:cs typeface="Times New Roman" panose="02020603050405020304" pitchFamily="18" charset="0"/>
              </a:rPr>
              <a:t>CMake</a:t>
            </a:r>
            <a:r>
              <a:rPr lang="en-US" dirty="0">
                <a:latin typeface="Times New Roman" panose="02020603050405020304" pitchFamily="18" charset="0"/>
                <a:cs typeface="Times New Roman" panose="02020603050405020304" pitchFamily="18" charset="0"/>
              </a:rPr>
              <a:t> errors and other compatibility issues during network setup.</a:t>
            </a:r>
          </a:p>
          <a:p>
            <a:pPr marL="285750" lvl="1" indent="-285750">
              <a:buFont typeface="Arial" panose="020B0604020202020204" pitchFamily="34" charset="0"/>
              <a:buChar char="•"/>
            </a:pPr>
            <a:r>
              <a:rPr lang="en-US" dirty="0"/>
              <a:t>Executed and tested network configurations through the </a:t>
            </a:r>
            <a:r>
              <a:rPr lang="en-US" b="1" dirty="0"/>
              <a:t>terminal</a:t>
            </a:r>
            <a:r>
              <a:rPr lang="en-US" dirty="0"/>
              <a:t>, ensuring smooth deployment and performance.</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Performed comprehensive testing to evaluate network performance, measuring throughput, latency, and signal quality for both uplink and downlink.</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Assisted in setting up the 5G private network, ensuring proper integration with srsRAN 5G, srsRAN 4G, and OAI.</a:t>
            </a:r>
          </a:p>
          <a:p>
            <a:pPr lvl="1"/>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MC.Mokshith</a:t>
            </a:r>
            <a:r>
              <a:rPr lang="en-IN" dirty="0">
                <a:latin typeface="Verdana" panose="020B0604030504040204" pitchFamily="34" charset="0"/>
                <a:ea typeface="Verdana" panose="020B0604030504040204" pitchFamily="34" charset="0"/>
              </a:rPr>
              <a:t> </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Researched and gathered necessary resources and dependencies for the project, ensuring compatibility with srsRAN and USRP N321.</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Developed and optimized configuration files to establish eNodeB for 4G and prepare for </a:t>
            </a:r>
            <a:r>
              <a:rPr lang="en-US" dirty="0" err="1">
                <a:latin typeface="Times New Roman" panose="02020603050405020304" pitchFamily="18" charset="0"/>
                <a:cs typeface="Times New Roman" panose="02020603050405020304" pitchFamily="18" charset="0"/>
              </a:rPr>
              <a:t>gNodeB</a:t>
            </a:r>
            <a:r>
              <a:rPr lang="en-US" dirty="0">
                <a:latin typeface="Times New Roman" panose="02020603050405020304" pitchFamily="18" charset="0"/>
                <a:cs typeface="Times New Roman" panose="02020603050405020304" pitchFamily="18" charset="0"/>
              </a:rPr>
              <a:t> setup in 5G.</a:t>
            </a: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Assisted in the debugging process, working with team members to resolve errors and improve system stability.</a:t>
            </a:r>
          </a:p>
          <a:p>
            <a:pPr lvl="1"/>
            <a:r>
              <a:rPr lang="en-IN" dirty="0">
                <a:latin typeface="Verdana" panose="020B0604030504040204" pitchFamily="34" charset="0"/>
                <a:ea typeface="Verdana" panose="020B0604030504040204" pitchFamily="34" charset="0"/>
              </a:rPr>
              <a:t>Key contributions: </a:t>
            </a:r>
            <a:r>
              <a:rPr lang="en-IN" dirty="0" err="1">
                <a:latin typeface="Verdana" panose="020B0604030504040204" pitchFamily="34" charset="0"/>
                <a:ea typeface="Verdana" panose="020B0604030504040204" pitchFamily="34" charset="0"/>
              </a:rPr>
              <a:t>B.Gopal</a:t>
            </a:r>
            <a:endParaRPr lang="en-IN" dirty="0">
              <a:latin typeface="Verdana" panose="020B0604030504040204" pitchFamily="34" charset="0"/>
              <a:ea typeface="Verdana" panose="020B0604030504040204" pitchFamily="34" charset="0"/>
            </a:endParaRPr>
          </a:p>
          <a:p>
            <a:pPr marL="285750" lvl="1"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Contributed to the creation of posters, PowerPoint presentations (PPTs), and project reports, ensuring clear documentation of progress..</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marL="285750" marR="0" lvl="0" indent="-285750" rtl="0">
              <a:lnSpc>
                <a:spcPct val="100000"/>
              </a:lnSpc>
              <a:spcBef>
                <a:spcPts val="0"/>
              </a:spcBef>
              <a:spcAft>
                <a:spcPts val="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Assisted in setting up the Access Point Name (APN) for mobile connectivity within the network.</a:t>
            </a:r>
          </a:p>
          <a:p>
            <a:pPr marL="285750" marR="0" lvl="0" indent="-285750" rtl="0">
              <a:lnSpc>
                <a:spcPct val="100000"/>
              </a:lnSpc>
              <a:spcBef>
                <a:spcPts val="0"/>
              </a:spcBef>
              <a:spcAft>
                <a:spcPts val="0"/>
              </a:spcAft>
              <a:buFont typeface="Arial" panose="020B0604020202020204" pitchFamily="34" charset="0"/>
              <a:buChar char="•"/>
            </a:pPr>
            <a:r>
              <a:rPr lang="en-US" dirty="0">
                <a:latin typeface="Times New Roman" panose="02020603050405020304" pitchFamily="18" charset="0"/>
                <a:ea typeface="Verdana" panose="020B0604030504040204" pitchFamily="34" charset="0"/>
                <a:cs typeface="Times New Roman" panose="02020603050405020304" pitchFamily="18" charset="0"/>
              </a:rPr>
              <a:t>Helped in debugging various network issues, working alongside the team to troubleshoot and optimize system performance.</a:t>
            </a:r>
            <a:endParaRPr lang="en-IN" dirty="0">
              <a:latin typeface="Times New Roman" panose="02020603050405020304" pitchFamily="18" charset="0"/>
              <a:ea typeface="Verdana" panose="020B0604030504040204" pitchFamily="34" charset="0"/>
              <a:cs typeface="Times New Roman" panose="02020603050405020304" pitchFamily="18" charset="0"/>
            </a:endParaRPr>
          </a:p>
          <a:p>
            <a:pPr lvl="3"/>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p:txBody>
      </p:sp>
      <p:sp>
        <p:nvSpPr>
          <p:cNvPr id="8" name="Rectangle 3">
            <a:extLst>
              <a:ext uri="{FF2B5EF4-FFF2-40B4-BE49-F238E27FC236}">
                <a16:creationId xmlns:a16="http://schemas.microsoft.com/office/drawing/2014/main" id="{F9B776D4-C8D9-6A1F-084E-CED24D040EEB}"/>
              </a:ext>
            </a:extLst>
          </p:cNvPr>
          <p:cNvSpPr>
            <a:spLocks noChangeArrowheads="1"/>
          </p:cNvSpPr>
          <p:nvPr/>
        </p:nvSpPr>
        <p:spPr bwMode="auto">
          <a:xfrm>
            <a:off x="297316" y="978544"/>
            <a:ext cx="5180974"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Defined project objectives and requirements for establishing a </a:t>
            </a:r>
            <a:r>
              <a:rPr kumimoji="0" lang="en-US" altLang="en-US" b="1" i="0" u="none" strike="noStrike" cap="none" normalizeH="0" baseline="0" dirty="0">
                <a:ln>
                  <a:noFill/>
                </a:ln>
                <a:solidFill>
                  <a:schemeClr val="tx1"/>
                </a:solidFill>
                <a:effectLst/>
                <a:latin typeface="Arial" panose="020B0604020202020204" pitchFamily="34" charset="0"/>
              </a:rPr>
              <a:t>scalable 5G private network</a:t>
            </a:r>
            <a:r>
              <a:rPr kumimoji="0" lang="en-US" altLang="en-US" b="0" i="0" u="none" strike="noStrike" cap="none" normalizeH="0" baseline="0" dirty="0">
                <a:ln>
                  <a:noFill/>
                </a:ln>
                <a:solidFill>
                  <a:schemeClr val="tx1"/>
                </a:solidFill>
                <a:effectLst/>
                <a:latin typeface="Arial" panose="020B0604020202020204" pitchFamily="34" charset="0"/>
              </a:rPr>
              <a:t> using </a:t>
            </a:r>
            <a:r>
              <a:rPr kumimoji="0" lang="en-US" altLang="en-US" b="1" i="0" u="none" strike="noStrike" cap="none" normalizeH="0" baseline="0" dirty="0">
                <a:ln>
                  <a:noFill/>
                </a:ln>
                <a:solidFill>
                  <a:schemeClr val="tx1"/>
                </a:solidFill>
                <a:effectLst/>
                <a:latin typeface="Arial" panose="020B0604020202020204" pitchFamily="34" charset="0"/>
              </a:rPr>
              <a:t>USRP N321</a:t>
            </a:r>
            <a:r>
              <a:rPr kumimoji="0" lang="en-US" altLang="en-US" b="0" i="0" u="none" strike="noStrike" cap="none" normalizeH="0" baseline="0" dirty="0">
                <a:ln>
                  <a:noFill/>
                </a:ln>
                <a:solidFill>
                  <a:schemeClr val="tx1"/>
                </a:solidFill>
                <a:effectLst/>
                <a:latin typeface="Arial" panose="020B0604020202020204" pitchFamily="34" charset="0"/>
              </a:rPr>
              <a:t>, integrating </a:t>
            </a:r>
            <a:r>
              <a:rPr kumimoji="0" lang="en-US" altLang="en-US" b="1" i="0" u="none" strike="noStrike" cap="none" normalizeH="0" baseline="0" dirty="0">
                <a:ln>
                  <a:noFill/>
                </a:ln>
                <a:solidFill>
                  <a:schemeClr val="tx1"/>
                </a:solidFill>
                <a:effectLst/>
                <a:latin typeface="Arial" panose="020B0604020202020204" pitchFamily="34" charset="0"/>
              </a:rPr>
              <a:t>srsRAN 5G, srsRAN 4G, and OAI</a:t>
            </a:r>
            <a:r>
              <a:rPr kumimoji="0" lang="en-US" altLang="en-US"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Conducted research on </a:t>
            </a:r>
            <a:r>
              <a:rPr kumimoji="0" lang="en-US" altLang="en-US" b="1" i="0" u="none" strike="noStrike" cap="none" normalizeH="0" baseline="0" dirty="0">
                <a:ln>
                  <a:noFill/>
                </a:ln>
                <a:solidFill>
                  <a:schemeClr val="tx1"/>
                </a:solidFill>
                <a:effectLst/>
                <a:latin typeface="Arial" panose="020B0604020202020204" pitchFamily="34" charset="0"/>
              </a:rPr>
              <a:t>srsRAN and OAI architectures</a:t>
            </a:r>
            <a:r>
              <a:rPr kumimoji="0" lang="en-US" altLang="en-US" b="0" i="0" u="none" strike="noStrike" cap="none" normalizeH="0" baseline="0" dirty="0">
                <a:ln>
                  <a:noFill/>
                </a:ln>
                <a:solidFill>
                  <a:schemeClr val="tx1"/>
                </a:solidFill>
                <a:effectLst/>
                <a:latin typeface="Arial" panose="020B0604020202020204" pitchFamily="34" charset="0"/>
              </a:rPr>
              <a:t>, focusing on seamless hardware and protocol integration.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Set up a </a:t>
            </a:r>
            <a:r>
              <a:rPr kumimoji="0" lang="en-US" altLang="en-US" b="1" i="0" u="none" strike="noStrike" cap="none" normalizeH="0" baseline="0" dirty="0">
                <a:ln>
                  <a:noFill/>
                </a:ln>
                <a:solidFill>
                  <a:schemeClr val="tx1"/>
                </a:solidFill>
                <a:effectLst/>
                <a:latin typeface="Arial" panose="020B0604020202020204" pitchFamily="34" charset="0"/>
              </a:rPr>
              <a:t>Linux-based environment</a:t>
            </a:r>
            <a:r>
              <a:rPr kumimoji="0" lang="en-US" altLang="en-US" b="0" i="0" u="none" strike="noStrike" cap="none" normalizeH="0" baseline="0" dirty="0">
                <a:ln>
                  <a:noFill/>
                </a:ln>
                <a:solidFill>
                  <a:schemeClr val="tx1"/>
                </a:solidFill>
                <a:effectLst/>
                <a:latin typeface="Arial" panose="020B0604020202020204" pitchFamily="34" charset="0"/>
              </a:rPr>
              <a:t> and successfully deployed </a:t>
            </a:r>
            <a:r>
              <a:rPr kumimoji="0" lang="en-US" altLang="en-US" b="1" i="0" u="none" strike="noStrike" cap="none" normalizeH="0" baseline="0" dirty="0">
                <a:ln>
                  <a:noFill/>
                </a:ln>
                <a:solidFill>
                  <a:schemeClr val="tx1"/>
                </a:solidFill>
                <a:effectLst/>
                <a:latin typeface="Arial" panose="020B0604020202020204" pitchFamily="34" charset="0"/>
              </a:rPr>
              <a:t>eNodeB for 4G</a:t>
            </a:r>
            <a:r>
              <a:rPr kumimoji="0" lang="en-US" altLang="en-US" b="0" i="0" u="none" strike="noStrike" cap="none" normalizeH="0" baseline="0" dirty="0">
                <a:ln>
                  <a:noFill/>
                </a:ln>
                <a:solidFill>
                  <a:schemeClr val="tx1"/>
                </a:solidFill>
                <a:effectLst/>
                <a:latin typeface="Arial" panose="020B0604020202020204" pitchFamily="34" charset="0"/>
              </a:rPr>
              <a:t>, while the </a:t>
            </a:r>
            <a:r>
              <a:rPr kumimoji="0" lang="en-US" altLang="en-US" b="1" i="0" u="none" strike="noStrike" cap="none" normalizeH="0" baseline="0" dirty="0">
                <a:ln>
                  <a:noFill/>
                </a:ln>
                <a:solidFill>
                  <a:schemeClr val="tx1"/>
                </a:solidFill>
                <a:effectLst/>
                <a:latin typeface="Arial" panose="020B0604020202020204" pitchFamily="34" charset="0"/>
              </a:rPr>
              <a:t>5G </a:t>
            </a:r>
            <a:r>
              <a:rPr kumimoji="0" lang="en-US" altLang="en-US" b="1" i="0" u="none" strike="noStrike" cap="none" normalizeH="0" baseline="0" dirty="0" err="1">
                <a:ln>
                  <a:noFill/>
                </a:ln>
                <a:solidFill>
                  <a:schemeClr val="tx1"/>
                </a:solidFill>
                <a:effectLst/>
                <a:latin typeface="Arial" panose="020B0604020202020204" pitchFamily="34" charset="0"/>
              </a:rPr>
              <a:t>gNodeB</a:t>
            </a:r>
            <a:r>
              <a:rPr kumimoji="0" lang="en-US" altLang="en-US" b="1" i="0" u="none" strike="noStrike" cap="none" normalizeH="0" baseline="0" dirty="0">
                <a:ln>
                  <a:noFill/>
                </a:ln>
                <a:solidFill>
                  <a:schemeClr val="tx1"/>
                </a:solidFill>
                <a:effectLst/>
                <a:latin typeface="Arial" panose="020B0604020202020204" pitchFamily="34" charset="0"/>
              </a:rPr>
              <a:t> setup is still in progress</a:t>
            </a:r>
            <a:r>
              <a:rPr kumimoji="0" lang="en-US" altLang="en-US"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Implemented </a:t>
            </a:r>
            <a:r>
              <a:rPr kumimoji="0" lang="en-US" altLang="en-US" b="1" i="0" u="none" strike="noStrike" cap="none" normalizeH="0" baseline="0" dirty="0">
                <a:ln>
                  <a:noFill/>
                </a:ln>
                <a:solidFill>
                  <a:schemeClr val="tx1"/>
                </a:solidFill>
                <a:effectLst/>
                <a:latin typeface="Arial" panose="020B0604020202020204" pitchFamily="34" charset="0"/>
              </a:rPr>
              <a:t>ZeroMQ-based communication</a:t>
            </a:r>
            <a:r>
              <a:rPr kumimoji="0" lang="en-US" altLang="en-US" b="0" i="0" u="none" strike="noStrike" cap="none" normalizeH="0" baseline="0" dirty="0">
                <a:ln>
                  <a:noFill/>
                </a:ln>
                <a:solidFill>
                  <a:schemeClr val="tx1"/>
                </a:solidFill>
                <a:effectLst/>
                <a:latin typeface="Arial" panose="020B0604020202020204" pitchFamily="34" charset="0"/>
              </a:rPr>
              <a:t> for efficient data exchange between network components.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Configured </a:t>
            </a:r>
            <a:r>
              <a:rPr kumimoji="0" lang="en-US" altLang="en-US" b="1" i="0" u="none" strike="noStrike" cap="none" normalizeH="0" baseline="0" dirty="0">
                <a:ln>
                  <a:noFill/>
                </a:ln>
                <a:solidFill>
                  <a:schemeClr val="tx1"/>
                </a:solidFill>
                <a:effectLst/>
                <a:latin typeface="Arial" panose="020B0604020202020204" pitchFamily="34" charset="0"/>
              </a:rPr>
              <a:t>APN and programmable SIMs</a:t>
            </a:r>
            <a:r>
              <a:rPr kumimoji="0" lang="en-US" altLang="en-US" b="0" i="0" u="none" strike="noStrike" cap="none" normalizeH="0" baseline="0" dirty="0">
                <a:ln>
                  <a:noFill/>
                </a:ln>
                <a:solidFill>
                  <a:schemeClr val="tx1"/>
                </a:solidFill>
                <a:effectLst/>
                <a:latin typeface="Arial" panose="020B0604020202020204" pitchFamily="34" charset="0"/>
              </a:rPr>
              <a:t> to enable connectivity for </a:t>
            </a:r>
            <a:r>
              <a:rPr kumimoji="0" lang="en-US" altLang="en-US" b="1" i="0" u="none" strike="noStrike" cap="none" normalizeH="0" baseline="0" dirty="0">
                <a:ln>
                  <a:noFill/>
                </a:ln>
                <a:solidFill>
                  <a:schemeClr val="tx1"/>
                </a:solidFill>
                <a:effectLst/>
                <a:latin typeface="Arial" panose="020B0604020202020204" pitchFamily="34" charset="0"/>
              </a:rPr>
              <a:t>single and multiple UEs</a:t>
            </a:r>
            <a:r>
              <a:rPr kumimoji="0" lang="en-US" altLang="en-US" b="0" i="0" u="none" strike="noStrike" cap="none" normalizeH="0" baseline="0" dirty="0">
                <a:ln>
                  <a:noFill/>
                </a:ln>
                <a:solidFill>
                  <a:schemeClr val="tx1"/>
                </a:solidFill>
                <a:effectLst/>
                <a:latin typeface="Arial" panose="020B0604020202020204" pitchFamily="34" charset="0"/>
              </a:rPr>
              <a:t> in the 4G setup.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Performed </a:t>
            </a:r>
            <a:r>
              <a:rPr kumimoji="0" lang="en-US" altLang="en-US" b="1" i="0" u="none" strike="noStrike" cap="none" normalizeH="0" baseline="0" dirty="0">
                <a:ln>
                  <a:noFill/>
                </a:ln>
                <a:solidFill>
                  <a:schemeClr val="tx1"/>
                </a:solidFill>
                <a:effectLst/>
                <a:latin typeface="Arial" panose="020B0604020202020204" pitchFamily="34" charset="0"/>
              </a:rPr>
              <a:t>initial testing on the 4G network</a:t>
            </a:r>
            <a:r>
              <a:rPr kumimoji="0" lang="en-US" altLang="en-US" b="0" i="0" u="none" strike="noStrike" cap="none" normalizeH="0" baseline="0" dirty="0">
                <a:ln>
                  <a:noFill/>
                </a:ln>
                <a:solidFill>
                  <a:schemeClr val="tx1"/>
                </a:solidFill>
                <a:effectLst/>
                <a:latin typeface="Arial" panose="020B0604020202020204" pitchFamily="34" charset="0"/>
              </a:rPr>
              <a:t>, analyzing </a:t>
            </a:r>
            <a:r>
              <a:rPr kumimoji="0" lang="en-US" altLang="en-US" b="1" i="0" u="none" strike="noStrike" cap="none" normalizeH="0" baseline="0" dirty="0">
                <a:ln>
                  <a:noFill/>
                </a:ln>
                <a:solidFill>
                  <a:schemeClr val="tx1"/>
                </a:solidFill>
                <a:effectLst/>
                <a:latin typeface="Arial" panose="020B0604020202020204" pitchFamily="34" charset="0"/>
              </a:rPr>
              <a:t>uplink, downlink, and SIM authentication</a:t>
            </a:r>
            <a:r>
              <a:rPr kumimoji="0" lang="en-US" altLang="en-US"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Integrated </a:t>
            </a:r>
            <a:r>
              <a:rPr kumimoji="0" lang="en-US" altLang="en-US" b="1" i="0" u="none" strike="noStrike" cap="none" normalizeH="0" baseline="0" dirty="0">
                <a:ln>
                  <a:noFill/>
                </a:ln>
                <a:solidFill>
                  <a:schemeClr val="tx1"/>
                </a:solidFill>
                <a:effectLst/>
                <a:latin typeface="Arial" panose="020B0604020202020204" pitchFamily="34" charset="0"/>
              </a:rPr>
              <a:t>Grafana for real-time performance monitoring</a:t>
            </a:r>
            <a:r>
              <a:rPr kumimoji="0" lang="en-US" altLang="en-US" b="0" i="0" u="none" strike="noStrike" cap="none" normalizeH="0" baseline="0" dirty="0">
                <a:ln>
                  <a:noFill/>
                </a:ln>
                <a:solidFill>
                  <a:schemeClr val="tx1"/>
                </a:solidFill>
                <a:effectLst/>
                <a:latin typeface="Arial" panose="020B0604020202020204" pitchFamily="34" charset="0"/>
              </a:rPr>
              <a:t>, with ongoing efforts to enhance visualization and analysis.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Currently working on </a:t>
            </a:r>
            <a:r>
              <a:rPr kumimoji="0" lang="en-US" altLang="en-US" b="1" i="0" u="none" strike="noStrike" cap="none" normalizeH="0" baseline="0" dirty="0">
                <a:ln>
                  <a:noFill/>
                </a:ln>
                <a:solidFill>
                  <a:schemeClr val="tx1"/>
                </a:solidFill>
                <a:effectLst/>
                <a:latin typeface="Arial" panose="020B0604020202020204" pitchFamily="34" charset="0"/>
              </a:rPr>
              <a:t>establishing the 5G network, optimizing performance, and implementing security features</a:t>
            </a:r>
            <a:r>
              <a:rPr kumimoji="0" lang="en-US" altLang="en-US" b="0" i="0" u="none" strike="noStrike" cap="none" normalizeH="0" baseline="0" dirty="0">
                <a:ln>
                  <a:noFill/>
                </a:ln>
                <a:solidFill>
                  <a:schemeClr val="tx1"/>
                </a:solidFill>
                <a:effectLst/>
                <a:latin typeface="Arial" panose="020B0604020202020204" pitchFamily="34" charset="0"/>
              </a:rPr>
              <a:t> before final deployment and testing. </a:t>
            </a:r>
          </a:p>
        </p:txBody>
      </p:sp>
    </p:spTree>
    <p:extLst>
      <p:ext uri="{BB962C8B-B14F-4D97-AF65-F5344CB8AC3E}">
        <p14:creationId xmlns:p14="http://schemas.microsoft.com/office/powerpoint/2010/main" val="748379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C5BFFAFD-5848-5586-758D-52DEB259B1ED}"/>
              </a:ext>
            </a:extLst>
          </p:cNvPr>
          <p:cNvSpPr>
            <a:spLocks noGrp="1"/>
          </p:cNvSpPr>
          <p:nvPr/>
        </p:nvSpPr>
        <p:spPr>
          <a:xfrm>
            <a:off x="9232490" y="6376738"/>
            <a:ext cx="2743200" cy="36512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32</a:t>
            </a:fld>
            <a:endParaRPr lang="en-US" dirty="0"/>
          </a:p>
        </p:txBody>
      </p:sp>
      <p:sp>
        <p:nvSpPr>
          <p:cNvPr id="3" name="Google Shape;125;p3">
            <a:extLst>
              <a:ext uri="{FF2B5EF4-FFF2-40B4-BE49-F238E27FC236}">
                <a16:creationId xmlns:a16="http://schemas.microsoft.com/office/drawing/2014/main" id="{B289C1A6-E79F-B08F-502E-F09217357F5B}"/>
              </a:ext>
            </a:extLst>
          </p:cNvPr>
          <p:cNvSpPr txBox="1"/>
          <p:nvPr/>
        </p:nvSpPr>
        <p:spPr>
          <a:xfrm>
            <a:off x="783815" y="116138"/>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Montserrat"/>
                <a:ea typeface="Montserrat"/>
                <a:cs typeface="Montserrat"/>
                <a:sym typeface="Montserrat"/>
              </a:rPr>
              <a:t>Conclusion &amp; Future Work</a:t>
            </a:r>
            <a:endParaRPr lang="en-US" sz="1400" b="0" i="0" u="none" strike="noStrike" cap="none" dirty="0">
              <a:solidFill>
                <a:srgbClr val="000000"/>
              </a:solidFill>
              <a:latin typeface="Arial"/>
              <a:ea typeface="Arial"/>
              <a:cs typeface="Arial"/>
              <a:sym typeface="Arial"/>
            </a:endParaRPr>
          </a:p>
        </p:txBody>
      </p:sp>
      <p:sp>
        <p:nvSpPr>
          <p:cNvPr id="4" name="Google Shape;125;p3">
            <a:extLst>
              <a:ext uri="{FF2B5EF4-FFF2-40B4-BE49-F238E27FC236}">
                <a16:creationId xmlns:a16="http://schemas.microsoft.com/office/drawing/2014/main" id="{AE4663D5-C82B-A5B1-F13B-7408CF813FDF}"/>
              </a:ext>
            </a:extLst>
          </p:cNvPr>
          <p:cNvSpPr txBox="1"/>
          <p:nvPr/>
        </p:nvSpPr>
        <p:spPr>
          <a:xfrm>
            <a:off x="216310" y="773827"/>
            <a:ext cx="11326761" cy="57357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Summary and Conclusion </a:t>
            </a:r>
          </a:p>
          <a:p>
            <a:pPr marL="0" marR="0" lvl="0" indent="0" rtl="0">
              <a:lnSpc>
                <a:spcPct val="100000"/>
              </a:lnSpc>
              <a:spcBef>
                <a:spcPts val="0"/>
              </a:spcBef>
              <a:spcAft>
                <a:spcPts val="0"/>
              </a:spcAft>
              <a:buNone/>
            </a:pP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Future Work</a:t>
            </a: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
        <p:nvSpPr>
          <p:cNvPr id="5" name="TextBox 6">
            <a:extLst>
              <a:ext uri="{FF2B5EF4-FFF2-40B4-BE49-F238E27FC236}">
                <a16:creationId xmlns:a16="http://schemas.microsoft.com/office/drawing/2014/main" id="{B0A0483A-7B89-DC88-A105-7CC494EA4F86}"/>
              </a:ext>
            </a:extLst>
          </p:cNvPr>
          <p:cNvSpPr txBox="1"/>
          <p:nvPr/>
        </p:nvSpPr>
        <p:spPr>
          <a:xfrm>
            <a:off x="536011" y="1283752"/>
            <a:ext cx="10687357" cy="2031325"/>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Designed and deployed a 5G private network using USRP N321, integrating srsRAN 5G, srsRAN 4G, and OAI to ensure a scalable and flexible architecture.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Implemented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ZeroMQ</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enable efficient and seamless data exchange between network components, optimizing communication performance.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Evaluated network performance with single and multiple UEs, ensuring robust connectivity, scalability, and stable data transmission.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Grafana for real-time monitoring, analyzing key performance metrics such as throughput, latency, and reliability to optimize network efficiency.</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Ongoing efforts focus on further optimizations, security enhancements, and final deployment testing to refine network stability and performance.</a:t>
            </a:r>
          </a:p>
        </p:txBody>
      </p:sp>
      <p:sp>
        <p:nvSpPr>
          <p:cNvPr id="6" name="TextBox 8">
            <a:extLst>
              <a:ext uri="{FF2B5EF4-FFF2-40B4-BE49-F238E27FC236}">
                <a16:creationId xmlns:a16="http://schemas.microsoft.com/office/drawing/2014/main" id="{E8EFF6BF-557B-9108-2D1D-4490C4EEBE61}"/>
              </a:ext>
            </a:extLst>
          </p:cNvPr>
          <p:cNvSpPr txBox="1"/>
          <p:nvPr/>
        </p:nvSpPr>
        <p:spPr>
          <a:xfrm>
            <a:off x="535933" y="3999522"/>
            <a:ext cx="11223447" cy="1754326"/>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 srsRAN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with DPDK, leveraging Data Plane Development Kit to enhance packet processing efficiency, reduce latency, and improve overall network performance.</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 srsRAN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Performance Tuning, focusing on fine-tuning network parameters to maximize throughput, reliability, and scalability for high-performance applications.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Explore srsRAN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gNB</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Kubernetes, enabling containerized deployment for enhanced scalability, flexibility, and resource management in cloud-native environments.</a:t>
            </a:r>
          </a:p>
        </p:txBody>
      </p:sp>
    </p:spTree>
    <p:extLst>
      <p:ext uri="{BB962C8B-B14F-4D97-AF65-F5344CB8AC3E}">
        <p14:creationId xmlns:p14="http://schemas.microsoft.com/office/powerpoint/2010/main" val="1849046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500"/>
              <a:buFont typeface="Arial"/>
              <a:buNone/>
            </a:pPr>
            <a:r>
              <a:rPr lang="en-US" sz="11500" b="1" i="0" u="none" strike="noStrike" cap="none">
                <a:solidFill>
                  <a:srgbClr val="007069"/>
                </a:solidFill>
                <a:latin typeface="Open Sans"/>
                <a:ea typeface="Open Sans"/>
                <a:cs typeface="Open Sans"/>
                <a:sym typeface="Open Sans"/>
              </a:rPr>
              <a:t>THANK </a:t>
            </a:r>
            <a:r>
              <a:rPr lang="en-US" sz="11500" b="1" i="0" u="none" strike="noStrike" cap="none">
                <a:solidFill>
                  <a:srgbClr val="A5A5A5"/>
                </a:solidFill>
                <a:latin typeface="Open Sans"/>
                <a:ea typeface="Open Sans"/>
                <a:cs typeface="Open Sans"/>
                <a:sym typeface="Open Sans"/>
              </a:rPr>
              <a:t>YOU</a:t>
            </a:r>
            <a:endParaRPr sz="1400" b="0" i="0" u="none" strike="noStrike" cap="none">
              <a:solidFill>
                <a:srgbClr val="000000"/>
              </a:solidFill>
              <a:latin typeface="Aharoni"/>
              <a:ea typeface="Aharoni"/>
              <a:cs typeface="Aharoni"/>
              <a:sym typeface="Aharoni"/>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dirty="0">
                <a:solidFill>
                  <a:srgbClr val="7F7F7F"/>
                </a:solidFill>
                <a:latin typeface="Open Sans"/>
                <a:ea typeface="Open Sans"/>
                <a:cs typeface="Open Sans"/>
                <a:sym typeface="Open Sans"/>
              </a:rPr>
              <a:t>Have a Great Day ! </a:t>
            </a:r>
            <a:endParaRPr sz="1400" b="0" i="0" u="none" strike="noStrike" cap="none" dirty="0">
              <a:solidFill>
                <a:srgbClr val="000000"/>
              </a:solidFill>
              <a:latin typeface="Aharoni"/>
              <a:ea typeface="Aharoni"/>
              <a:cs typeface="Aharoni"/>
              <a:sym typeface="Aharon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4" name="Google Shape;125;p3">
            <a:extLst>
              <a:ext uri="{FF2B5EF4-FFF2-40B4-BE49-F238E27FC236}">
                <a16:creationId xmlns:a16="http://schemas.microsoft.com/office/drawing/2014/main" id="{06490C53-5915-3A29-290E-6AD47701CA68}"/>
              </a:ext>
            </a:extLst>
          </p:cNvPr>
          <p:cNvSpPr txBox="1"/>
          <p:nvPr/>
        </p:nvSpPr>
        <p:spPr>
          <a:xfrm>
            <a:off x="1000123" y="6726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pic>
        <p:nvPicPr>
          <p:cNvPr id="10" name="Picture 9">
            <a:extLst>
              <a:ext uri="{FF2B5EF4-FFF2-40B4-BE49-F238E27FC236}">
                <a16:creationId xmlns:a16="http://schemas.microsoft.com/office/drawing/2014/main" id="{5BC0312E-3324-313D-B2A8-E4244F84B166}"/>
              </a:ext>
            </a:extLst>
          </p:cNvPr>
          <p:cNvPicPr>
            <a:picLocks noChangeAspect="1"/>
          </p:cNvPicPr>
          <p:nvPr/>
        </p:nvPicPr>
        <p:blipFill>
          <a:blip r:embed="rId3"/>
          <a:srcRect l="1828" t="1864" r="1720" b="3387"/>
          <a:stretch/>
        </p:blipFill>
        <p:spPr>
          <a:xfrm>
            <a:off x="862471" y="865181"/>
            <a:ext cx="10967885" cy="5127637"/>
          </a:xfrm>
          <a:prstGeom prst="rect">
            <a:avLst/>
          </a:prstGeom>
        </p:spPr>
      </p:pic>
      <p:sp>
        <p:nvSpPr>
          <p:cNvPr id="11" name="Google Shape;125;p3">
            <a:extLst>
              <a:ext uri="{FF2B5EF4-FFF2-40B4-BE49-F238E27FC236}">
                <a16:creationId xmlns:a16="http://schemas.microsoft.com/office/drawing/2014/main" id="{06F84ABF-BA7A-9D17-4EB7-76623021A1D7}"/>
              </a:ext>
            </a:extLst>
          </p:cNvPr>
          <p:cNvSpPr txBox="1"/>
          <p:nvPr/>
        </p:nvSpPr>
        <p:spPr>
          <a:xfrm>
            <a:off x="676277" y="507085"/>
            <a:ext cx="11326761" cy="573576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p:txBody>
      </p:sp>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B0288B9C-248D-DF44-E923-4A093B03497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E6BA36-4B16-4789-27AF-7EB93D9F39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4" name="Google Shape;125;p3">
            <a:extLst>
              <a:ext uri="{FF2B5EF4-FFF2-40B4-BE49-F238E27FC236}">
                <a16:creationId xmlns:a16="http://schemas.microsoft.com/office/drawing/2014/main" id="{D51D29A8-A32D-C5A1-880D-B4C87DF90AFE}"/>
              </a:ext>
            </a:extLst>
          </p:cNvPr>
          <p:cNvSpPr txBox="1"/>
          <p:nvPr/>
        </p:nvSpPr>
        <p:spPr>
          <a:xfrm>
            <a:off x="1000123" y="67261"/>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Plan</a:t>
            </a:r>
            <a:endParaRPr dirty="0"/>
          </a:p>
        </p:txBody>
      </p:sp>
      <p:sp>
        <p:nvSpPr>
          <p:cNvPr id="11" name="Google Shape;125;p3">
            <a:extLst>
              <a:ext uri="{FF2B5EF4-FFF2-40B4-BE49-F238E27FC236}">
                <a16:creationId xmlns:a16="http://schemas.microsoft.com/office/drawing/2014/main" id="{D4E54779-A96F-FF47-3FDD-3D811DE18E0F}"/>
              </a:ext>
            </a:extLst>
          </p:cNvPr>
          <p:cNvSpPr txBox="1"/>
          <p:nvPr/>
        </p:nvSpPr>
        <p:spPr>
          <a:xfrm>
            <a:off x="676277" y="507086"/>
            <a:ext cx="11326761" cy="35809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IN" dirty="0">
                <a:latin typeface="Verdana" panose="020B0604030504040204" pitchFamily="34" charset="0"/>
                <a:ea typeface="Verdana" panose="020B0604030504040204" pitchFamily="34" charset="0"/>
              </a:rPr>
              <a:t>Gant Chart  - Milestones and Activities </a:t>
            </a:r>
          </a:p>
        </p:txBody>
      </p:sp>
      <p:pic>
        <p:nvPicPr>
          <p:cNvPr id="5" name="Picture 4">
            <a:extLst>
              <a:ext uri="{FF2B5EF4-FFF2-40B4-BE49-F238E27FC236}">
                <a16:creationId xmlns:a16="http://schemas.microsoft.com/office/drawing/2014/main" id="{D7F9C4BD-3B1A-4149-E454-462C9623C2EA}"/>
              </a:ext>
            </a:extLst>
          </p:cNvPr>
          <p:cNvPicPr>
            <a:picLocks noChangeAspect="1"/>
          </p:cNvPicPr>
          <p:nvPr/>
        </p:nvPicPr>
        <p:blipFill>
          <a:blip r:embed="rId3"/>
          <a:stretch>
            <a:fillRect/>
          </a:stretch>
        </p:blipFill>
        <p:spPr>
          <a:xfrm>
            <a:off x="1797963" y="969962"/>
            <a:ext cx="9797529" cy="4918076"/>
          </a:xfrm>
          <a:prstGeom prst="rect">
            <a:avLst/>
          </a:prstGeom>
        </p:spPr>
      </p:pic>
    </p:spTree>
    <p:extLst>
      <p:ext uri="{BB962C8B-B14F-4D97-AF65-F5344CB8AC3E}">
        <p14:creationId xmlns:p14="http://schemas.microsoft.com/office/powerpoint/2010/main" val="352292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id="{30A83D3B-93F4-B586-8778-3BDE30FA0E1A}"/>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6</a:t>
            </a:fld>
            <a:endParaRPr lang="en-US" dirty="0"/>
          </a:p>
        </p:txBody>
      </p:sp>
      <p:sp>
        <p:nvSpPr>
          <p:cNvPr id="13" name="Google Shape;125;p3">
            <a:extLst>
              <a:ext uri="{FF2B5EF4-FFF2-40B4-BE49-F238E27FC236}">
                <a16:creationId xmlns:a16="http://schemas.microsoft.com/office/drawing/2014/main" id="{9EE7FE69-97CC-1A13-3012-F305BAA84AD8}"/>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a:t>
            </a:r>
            <a:endParaRPr dirty="0"/>
          </a:p>
        </p:txBody>
      </p:sp>
      <p:sp>
        <p:nvSpPr>
          <p:cNvPr id="14" name="Google Shape;125;p3">
            <a:extLst>
              <a:ext uri="{FF2B5EF4-FFF2-40B4-BE49-F238E27FC236}">
                <a16:creationId xmlns:a16="http://schemas.microsoft.com/office/drawing/2014/main" id="{1A139490-567C-38F1-6FB4-50B097C91958}"/>
              </a:ext>
            </a:extLst>
          </p:cNvPr>
          <p:cNvSpPr txBox="1"/>
          <p:nvPr/>
        </p:nvSpPr>
        <p:spPr>
          <a:xfrm>
            <a:off x="452283" y="871532"/>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endParaRPr lang="en-US" sz="1800"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sz="1800"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Testing Performance for Several Use Cases with an Indoor OpenAirInterface USRP-Based Base Station- Gcina Dludla, Mla Vilakazi, Chris R. Burger, Albert A. Lysko, Lwando Ngcama, Lawrence Mboweni,Moshe Masonta, Hlabi Kobo, Lusani Mamushiane </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5G ORAN O-RU Emulator Implemented on the USRP SDR in the FR1 and FR3 Bands - Neel </a:t>
            </a:r>
            <a:r>
              <a:rPr lang="en-US" sz="1800" dirty="0" err="1">
                <a:latin typeface="Times New Roman" panose="02020603050405020304" pitchFamily="18" charset="0"/>
                <a:ea typeface="Verdana" panose="020B0604030504040204" pitchFamily="34" charset="0"/>
                <a:cs typeface="Times New Roman" panose="02020603050405020304" pitchFamily="18" charset="0"/>
              </a:rPr>
              <a:t>Pandeya</a:t>
            </a:r>
            <a:r>
              <a:rPr lang="en-US" sz="1800" dirty="0">
                <a:latin typeface="Times New Roman" panose="02020603050405020304" pitchFamily="18" charset="0"/>
                <a:ea typeface="Verdana" panose="020B0604030504040204" pitchFamily="34" charset="0"/>
                <a:cs typeface="Times New Roman" panose="02020603050405020304" pitchFamily="18" charset="0"/>
              </a:rPr>
              <a:t>, Amr Haj-Omar, Aditya Dhananjay, Michael Zappe</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Exploring the Potential of a 5G NSA Network Deployed with Open Source and USRP B210 Equipment - Luis Pesantez Sanchez, Jefferson Ribadeneira Ramírez, Fabricio Santacruz Sulca, David Moreno Avilés</a:t>
            </a:r>
          </a:p>
          <a:p>
            <a:pPr marL="285750" marR="0" lvl="0" indent="-285750" rtl="0">
              <a:lnSpc>
                <a:spcPct val="100000"/>
              </a:lnSpc>
              <a:spcBef>
                <a:spcPts val="0"/>
              </a:spcBef>
              <a:spcAft>
                <a:spcPts val="0"/>
              </a:spcAft>
              <a:buFont typeface="Arial" panose="020B0604020202020204" pitchFamily="34" charset="0"/>
              <a:buChar char="•"/>
            </a:pPr>
            <a:r>
              <a:rPr lang="en-US" sz="1800" dirty="0">
                <a:latin typeface="Times New Roman" panose="02020603050405020304" pitchFamily="18" charset="0"/>
                <a:ea typeface="Verdana" panose="020B0604030504040204" pitchFamily="34" charset="0"/>
                <a:cs typeface="Times New Roman" panose="02020603050405020304" pitchFamily="18" charset="0"/>
              </a:rPr>
              <a:t>SDR 5G NSA Mobile Network and an IMS Core to provide Voice Over IP LTE service - </a:t>
            </a:r>
            <a:r>
              <a:rPr lang="pt-BR" sz="1800" dirty="0">
                <a:latin typeface="Times New Roman" panose="02020603050405020304" pitchFamily="18" charset="0"/>
                <a:ea typeface="Verdana" panose="020B0604030504040204" pitchFamily="34" charset="0"/>
                <a:cs typeface="Times New Roman" panose="02020603050405020304" pitchFamily="18" charset="0"/>
              </a:rPr>
              <a:t>Jussif J. Abularach Arnez, Wederson Medeiros Silva, Renata K. Gomes Do Reis, Leandro Almeida Da Silva, Maria G. Lima Damasceno</a:t>
            </a:r>
            <a:endParaRPr lang="en-IN" sz="1800" dirty="0">
              <a:latin typeface="Times New Roman" panose="02020603050405020304" pitchFamily="18" charset="0"/>
              <a:ea typeface="Verdana" panose="020B0604030504040204" pitchFamily="34" charset="0"/>
              <a:cs typeface="Times New Roman" panose="02020603050405020304" pitchFamily="18"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Existing Implementations – Products| Opensource| GitHub etc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2"/>
              </a:rPr>
              <a:t>https://github.com/open5gs/open5gs</a:t>
            </a:r>
            <a:r>
              <a:rPr lang="en-IN"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3"/>
              </a:rPr>
              <a:t>https://github.com/srsRAN/srsRAN_Project</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4"/>
              </a:rPr>
              <a:t>https://github.com/grafana/grafana</a:t>
            </a:r>
            <a:r>
              <a:rPr lang="en-IN"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5"/>
              </a:rPr>
              <a:t>https://github.com/EttusResearch/uhd</a:t>
            </a:r>
            <a:r>
              <a:rPr lang="en-IN" dirty="0">
                <a:latin typeface="Verdana" panose="020B0604030504040204" pitchFamily="34" charset="0"/>
                <a:ea typeface="Verdana" panose="020B0604030504040204" pitchFamily="34" charset="0"/>
              </a:rPr>
              <a:t> </a:t>
            </a: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6"/>
              </a:rPr>
              <a:t>https://wiki.gnuradio.org/index.php/Tutorials</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r>
              <a:rPr lang="en-IN" dirty="0">
                <a:latin typeface="Verdana" panose="020B0604030504040204" pitchFamily="34" charset="0"/>
                <a:ea typeface="Verdana" panose="020B0604030504040204" pitchFamily="34" charset="0"/>
                <a:hlinkClick r:id="rId7"/>
              </a:rPr>
              <a:t>https://www.ettus.com/all-products/usrp-n321/</a:t>
            </a:r>
            <a:endParaRPr lang="en-IN" dirty="0">
              <a:latin typeface="Verdana" panose="020B0604030504040204" pitchFamily="34" charset="0"/>
              <a:ea typeface="Verdana" panose="020B0604030504040204" pitchFamily="34" charset="0"/>
            </a:endParaRPr>
          </a:p>
          <a:p>
            <a:pPr marL="285750" marR="0" lvl="0" indent="-285750" rtl="0">
              <a:lnSpc>
                <a:spcPct val="100000"/>
              </a:lnSpc>
              <a:spcBef>
                <a:spcPts val="0"/>
              </a:spcBef>
              <a:spcAft>
                <a:spcPts val="0"/>
              </a:spcAft>
              <a:buFont typeface="Arial" panose="020B0604020202020204" pitchFamily="34" charset="0"/>
              <a:buChar char="•"/>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039859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8968-7BA7-EE64-2698-FCABB75E06F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BCB713-123B-45F3-59E0-CCAB4B7070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B26BBD30-6B33-1347-0BBB-3A15C7284EFE}"/>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Literature Survey (Improved post minor project)</a:t>
            </a:r>
            <a:endParaRPr dirty="0"/>
          </a:p>
        </p:txBody>
      </p:sp>
      <p:sp>
        <p:nvSpPr>
          <p:cNvPr id="5" name="Google Shape;125;p3">
            <a:extLst>
              <a:ext uri="{FF2B5EF4-FFF2-40B4-BE49-F238E27FC236}">
                <a16:creationId xmlns:a16="http://schemas.microsoft.com/office/drawing/2014/main" id="{5E0F4203-7F43-ECAA-AE74-A22C49F34ADD}"/>
              </a:ext>
            </a:extLst>
          </p:cNvPr>
          <p:cNvSpPr txBox="1"/>
          <p:nvPr/>
        </p:nvSpPr>
        <p:spPr>
          <a:xfrm>
            <a:off x="452283" y="871532"/>
            <a:ext cx="11063441" cy="498740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Key Publications </a:t>
            </a:r>
          </a:p>
          <a:p>
            <a:pPr marL="0" marR="0" lvl="0" indent="0" rtl="0">
              <a:lnSpc>
                <a:spcPct val="100000"/>
              </a:lnSpc>
              <a:spcBef>
                <a:spcPts val="0"/>
              </a:spcBef>
              <a:spcAft>
                <a:spcPts val="0"/>
              </a:spcAft>
              <a:buNone/>
            </a:pPr>
            <a:endParaRPr lang="en-IN" b="1" dirty="0">
              <a:latin typeface="Verdana" panose="020B0604030504040204" pitchFamily="34" charset="0"/>
              <a:ea typeface="Verdana" panose="020B0604030504040204" pitchFamily="34" charset="0"/>
            </a:endParaRPr>
          </a:p>
          <a:p>
            <a:pPr marR="0" lvl="0" rtl="0">
              <a:lnSpc>
                <a:spcPct val="100000"/>
              </a:lnSpc>
              <a:spcBef>
                <a:spcPts val="0"/>
              </a:spcBef>
              <a:spcAft>
                <a:spcPts val="0"/>
              </a:spcAft>
            </a:pPr>
            <a:endParaRPr lang="en-IN" dirty="0">
              <a:solidFill>
                <a:srgbClr val="333333"/>
              </a:solidFill>
              <a:latin typeface="HelveticaNeue Regular"/>
              <a:ea typeface="Verdana" panose="020B0604030504040204" pitchFamily="34" charset="0"/>
            </a:endParaRPr>
          </a:p>
          <a:p>
            <a:pPr marR="0" lvl="0" rtl="0">
              <a:lnSpc>
                <a:spcPct val="100000"/>
              </a:lnSpc>
              <a:spcBef>
                <a:spcPts val="0"/>
              </a:spcBef>
              <a:spcAft>
                <a:spcPts val="0"/>
              </a:spcAft>
            </a:pPr>
            <a:endParaRPr lang="en-IN" dirty="0">
              <a:latin typeface="Verdana" panose="020B0604030504040204" pitchFamily="34" charset="0"/>
              <a:ea typeface="Verdana" panose="020B0604030504040204" pitchFamily="34" charset="0"/>
            </a:endParaRPr>
          </a:p>
        </p:txBody>
      </p:sp>
      <p:graphicFrame>
        <p:nvGraphicFramePr>
          <p:cNvPr id="2" name="Table 1">
            <a:extLst>
              <a:ext uri="{FF2B5EF4-FFF2-40B4-BE49-F238E27FC236}">
                <a16:creationId xmlns:a16="http://schemas.microsoft.com/office/drawing/2014/main" id="{35153FE6-1462-5E15-6441-F3DBE6F907D0}"/>
              </a:ext>
            </a:extLst>
          </p:cNvPr>
          <p:cNvGraphicFramePr>
            <a:graphicFrameLocks noGrp="1"/>
          </p:cNvGraphicFramePr>
          <p:nvPr>
            <p:extLst>
              <p:ext uri="{D42A27DB-BD31-4B8C-83A1-F6EECF244321}">
                <p14:modId xmlns:p14="http://schemas.microsoft.com/office/powerpoint/2010/main" val="3431477183"/>
              </p:ext>
            </p:extLst>
          </p:nvPr>
        </p:nvGraphicFramePr>
        <p:xfrm>
          <a:off x="140385" y="1360074"/>
          <a:ext cx="11859109" cy="4432827"/>
        </p:xfrm>
        <a:graphic>
          <a:graphicData uri="http://schemas.openxmlformats.org/drawingml/2006/table">
            <a:tbl>
              <a:tblPr firstRow="1" bandRow="1">
                <a:tableStyleId>{DE7AD339-51BE-4A38-A1C7-CCF28897F289}</a:tableStyleId>
              </a:tblPr>
              <a:tblGrid>
                <a:gridCol w="650231">
                  <a:extLst>
                    <a:ext uri="{9D8B030D-6E8A-4147-A177-3AD203B41FA5}">
                      <a16:colId xmlns:a16="http://schemas.microsoft.com/office/drawing/2014/main" val="3790264027"/>
                    </a:ext>
                  </a:extLst>
                </a:gridCol>
                <a:gridCol w="3180836">
                  <a:extLst>
                    <a:ext uri="{9D8B030D-6E8A-4147-A177-3AD203B41FA5}">
                      <a16:colId xmlns:a16="http://schemas.microsoft.com/office/drawing/2014/main" val="730341475"/>
                    </a:ext>
                  </a:extLst>
                </a:gridCol>
                <a:gridCol w="3472085">
                  <a:extLst>
                    <a:ext uri="{9D8B030D-6E8A-4147-A177-3AD203B41FA5}">
                      <a16:colId xmlns:a16="http://schemas.microsoft.com/office/drawing/2014/main" val="281058159"/>
                    </a:ext>
                  </a:extLst>
                </a:gridCol>
                <a:gridCol w="4555957">
                  <a:extLst>
                    <a:ext uri="{9D8B030D-6E8A-4147-A177-3AD203B41FA5}">
                      <a16:colId xmlns:a16="http://schemas.microsoft.com/office/drawing/2014/main" val="248553059"/>
                    </a:ext>
                  </a:extLst>
                </a:gridCol>
              </a:tblGrid>
              <a:tr h="653307">
                <a:tc>
                  <a:txBody>
                    <a:bodyPr/>
                    <a:lstStyle/>
                    <a:p>
                      <a:pPr algn="ctr"/>
                      <a:r>
                        <a:rPr lang="en-US" b="1" dirty="0">
                          <a:latin typeface="Arial" panose="020B0604020202020204" pitchFamily="34" charset="0"/>
                          <a:cs typeface="Arial" panose="020B0604020202020204" pitchFamily="34" charset="0"/>
                        </a:rPr>
                        <a:t>S.NO</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TITLE</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APPLICATION NOTES</a:t>
                      </a:r>
                      <a:endParaRPr lang="en-IN" b="1"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DATASHEET</a:t>
                      </a:r>
                      <a:endParaRPr lang="en-IN"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449426811"/>
                  </a:ext>
                </a:extLst>
              </a:tr>
              <a:tr h="926464">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anchor="ctr"/>
                </a:tc>
                <a:tc>
                  <a:txBody>
                    <a:bodyPr/>
                    <a:lstStyle/>
                    <a:p>
                      <a:pPr algn="l"/>
                      <a:r>
                        <a:rPr lang="en-US" sz="1200" b="0" dirty="0">
                          <a:latin typeface="Arial" panose="020B0604020202020204" pitchFamily="34" charset="0"/>
                          <a:cs typeface="Arial" panose="020B0604020202020204" pitchFamily="34" charset="0"/>
                        </a:rPr>
                        <a:t>Testing Performance for Several Use Cases with an Indoor OpenAI Interface USRP-Based Base Station</a:t>
                      </a:r>
                      <a:endParaRPr lang="en-IN" sz="1200" b="0" dirty="0">
                        <a:latin typeface="Arial" panose="020B0604020202020204" pitchFamily="34" charset="0"/>
                        <a:cs typeface="Arial" panose="020B0604020202020204" pitchFamily="34" charset="0"/>
                      </a:endParaRPr>
                    </a:p>
                  </a:txBody>
                  <a:tcPr/>
                </a:tc>
                <a:tc>
                  <a:txBody>
                    <a:bodyPr/>
                    <a:lstStyle/>
                    <a:p>
                      <a:r>
                        <a:rPr lang="en-US" sz="1200" dirty="0"/>
                        <a:t>This document outlines the initial implementation of a 5G RAN using Open Air Interface and USRP hardware, focusing on testing for streaming, browsing, and VoIP.</a:t>
                      </a:r>
                    </a:p>
                  </a:txBody>
                  <a:tcPr/>
                </a:tc>
                <a:tc>
                  <a:txBody>
                    <a:bodyPr/>
                    <a:lstStyle/>
                    <a:p>
                      <a:r>
                        <a:rPr lang="en-US" dirty="0">
                          <a:latin typeface="Arial" panose="020B0604020202020204" pitchFamily="34" charset="0"/>
                          <a:cs typeface="Arial" panose="020B0604020202020204" pitchFamily="34" charset="0"/>
                        </a:rPr>
                        <a:t>Metrics show 23-27 ms latency and up to 15 Mbps throughput within 15 meters, with challenges beyond 20 meters. Applications include 4K streaming, VoIP, and rural connectivity.</a:t>
                      </a:r>
                      <a:endParaRPr lang="en-IN"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44918917"/>
                  </a:ext>
                </a:extLst>
              </a:tr>
              <a:tr h="1004139">
                <a:tc>
                  <a:txBody>
                    <a:bodyPr/>
                    <a:lstStyle/>
                    <a:p>
                      <a:pPr algn="ctr"/>
                      <a:r>
                        <a:rPr lang="en-US" dirty="0">
                          <a:latin typeface="Arial" panose="020B0604020202020204" pitchFamily="34" charset="0"/>
                          <a:cs typeface="Arial" panose="020B0604020202020204" pitchFamily="34" charset="0"/>
                        </a:rPr>
                        <a:t>2.</a:t>
                      </a:r>
                      <a:endParaRPr lang="en-IN" dirty="0">
                        <a:latin typeface="Arial" panose="020B0604020202020204" pitchFamily="34" charset="0"/>
                        <a:cs typeface="Arial" panose="020B0604020202020204" pitchFamily="34" charset="0"/>
                      </a:endParaRPr>
                    </a:p>
                  </a:txBody>
                  <a:tcPr anchor="ctr"/>
                </a:tc>
                <a:tc>
                  <a:txBody>
                    <a:bodyPr/>
                    <a:lstStyle/>
                    <a:p>
                      <a:pPr algn="l"/>
                      <a:r>
                        <a:rPr lang="en-US" sz="1200" b="0" i="0" dirty="0">
                          <a:solidFill>
                            <a:srgbClr val="333333"/>
                          </a:solidFill>
                          <a:effectLst/>
                          <a:latin typeface="Arial" panose="020B0604020202020204" pitchFamily="34" charset="0"/>
                          <a:cs typeface="Arial" panose="020B0604020202020204" pitchFamily="34" charset="0"/>
                        </a:rPr>
                        <a:t>5G ORAN O-RU Emulator Implemented on the USRP SDR in the FR1 and FR3 Bands</a:t>
                      </a:r>
                      <a:endParaRPr lang="en-IN" sz="1200" b="0" dirty="0">
                        <a:latin typeface="Arial" panose="020B0604020202020204" pitchFamily="34" charset="0"/>
                        <a:cs typeface="Arial" panose="020B0604020202020204" pitchFamily="34" charset="0"/>
                      </a:endParaRPr>
                    </a:p>
                  </a:txBody>
                  <a:tcPr/>
                </a:tc>
                <a:tc>
                  <a:txBody>
                    <a:bodyPr/>
                    <a:lstStyle/>
                    <a:p>
                      <a:r>
                        <a:rPr lang="en-US" sz="1200" dirty="0"/>
                        <a:t>The 5G ORAN O-RU Emulator on USRP X410 enables testing 5G technologies in FR1/FR3 bands, supporting ORAN components and features like beamforming and spectrum sensing.</a:t>
                      </a:r>
                      <a:endParaRPr lang="en-IN" sz="1200" dirty="0">
                        <a:latin typeface="Arial" panose="020B0604020202020204" pitchFamily="34" charset="0"/>
                        <a:cs typeface="Arial" panose="020B0604020202020204" pitchFamily="34" charset="0"/>
                      </a:endParaRPr>
                    </a:p>
                  </a:txBody>
                  <a:tcPr/>
                </a:tc>
                <a:tc>
                  <a:txBody>
                    <a:bodyPr/>
                    <a:lstStyle/>
                    <a:p>
                      <a:r>
                        <a:rPr lang="en-US" sz="1200" dirty="0"/>
                        <a:t>The Emulator operates in FR1/FR3 bands, supports Split-7.2 architecture, and is ideal for testing advanced wireless technologies with future-ready flexibility.</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33090467"/>
                  </a:ext>
                </a:extLst>
              </a:tr>
              <a:tr h="712817">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anchor="ctr"/>
                </a:tc>
                <a:tc>
                  <a:txBody>
                    <a:bodyPr/>
                    <a:lstStyle/>
                    <a:p>
                      <a:pPr algn="l"/>
                      <a:r>
                        <a:rPr lang="en-US" sz="1200" b="0" i="0" dirty="0">
                          <a:solidFill>
                            <a:srgbClr val="333333"/>
                          </a:solidFill>
                          <a:effectLst/>
                          <a:latin typeface="Arial" panose="020B0604020202020204" pitchFamily="34" charset="0"/>
                          <a:cs typeface="Arial" panose="020B0604020202020204" pitchFamily="34" charset="0"/>
                        </a:rPr>
                        <a:t>Exploring the Potential of a 5G NSA Network Deployed with Open Source and USRP B210 Equipment </a:t>
                      </a:r>
                      <a:endParaRPr lang="en-IN" sz="1200" b="0" dirty="0">
                        <a:latin typeface="Arial" panose="020B0604020202020204" pitchFamily="34" charset="0"/>
                        <a:cs typeface="Arial" panose="020B0604020202020204" pitchFamily="34" charset="0"/>
                      </a:endParaRPr>
                    </a:p>
                  </a:txBody>
                  <a:tcPr/>
                </a:tc>
                <a:tc>
                  <a:txBody>
                    <a:bodyPr/>
                    <a:lstStyle/>
                    <a:p>
                      <a:pPr marL="0" indent="0">
                        <a:buFont typeface="Arial" panose="020B0604020202020204" pitchFamily="34" charset="0"/>
                        <a:buNone/>
                      </a:pPr>
                      <a:r>
                        <a:rPr lang="en-US" sz="1200" dirty="0">
                          <a:latin typeface="Arial" panose="020B0604020202020204" pitchFamily="34" charset="0"/>
                          <a:cs typeface="Arial" panose="020B0604020202020204" pitchFamily="34" charset="0"/>
                        </a:rPr>
                        <a:t>A 5G NSA network using Open Air Interface and USRP B210 achieved 12 ms latency, 125 Mbps DL, and 7 Mbps UL. It provides a low-cost platform for 5G research and aligns with 3GPP standards.</a:t>
                      </a:r>
                      <a:endParaRPr lang="en-IN" sz="1200" dirty="0">
                        <a:latin typeface="Arial" panose="020B0604020202020204" pitchFamily="34" charset="0"/>
                        <a:cs typeface="Arial" panose="020B0604020202020204" pitchFamily="34" charset="0"/>
                      </a:endParaRPr>
                    </a:p>
                  </a:txBody>
                  <a:tcPr/>
                </a:tc>
                <a:tc>
                  <a:txBody>
                    <a:bodyPr/>
                    <a:lstStyle/>
                    <a:p>
                      <a:pPr marL="0" indent="0">
                        <a:buFontTx/>
                        <a:buNone/>
                      </a:pPr>
                      <a:r>
                        <a:rPr lang="en-IN" sz="1200" dirty="0"/>
                        <a:t>The 5G NSA setup with USRP B210 supports 2.68 GHz (B7) and 3.619 GHz (N78) bands, achieving 125 Mbps DL and 7 Mbps UL with ~12 </a:t>
                      </a:r>
                      <a:r>
                        <a:rPr lang="en-IN" sz="1200" dirty="0" err="1"/>
                        <a:t>ms</a:t>
                      </a:r>
                      <a:r>
                        <a:rPr lang="en-IN" sz="1200" dirty="0"/>
                        <a:t> latency. Ideal for academic 5G experiments.</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24940556"/>
                  </a:ext>
                </a:extLst>
              </a:tr>
              <a:tr h="712817">
                <a:tc>
                  <a:txBody>
                    <a:bodyPr/>
                    <a:lstStyle/>
                    <a:p>
                      <a:pPr algn="ctr"/>
                      <a:r>
                        <a:rPr lang="en-IN" dirty="0">
                          <a:latin typeface="Arial" panose="020B0604020202020204" pitchFamily="34" charset="0"/>
                          <a:cs typeface="Arial" panose="020B0604020202020204" pitchFamily="34" charset="0"/>
                        </a:rPr>
                        <a:t>4.</a:t>
                      </a:r>
                    </a:p>
                  </a:txBody>
                  <a:tcPr anchor="ctr"/>
                </a:tc>
                <a:tc>
                  <a:txBody>
                    <a:bodyPr/>
                    <a:lstStyle/>
                    <a:p>
                      <a:pPr algn="l"/>
                      <a:r>
                        <a:rPr lang="en-US" sz="1200" dirty="0">
                          <a:latin typeface="+mj-lt"/>
                          <a:ea typeface="Verdana" panose="020B0604030504040204" pitchFamily="34" charset="0"/>
                          <a:cs typeface="Times New Roman" panose="02020603050405020304" pitchFamily="18" charset="0"/>
                        </a:rPr>
                        <a:t>SDR 5G NSA Mobile Network and an IMS Core to provide Voice Over IP LTE service</a:t>
                      </a:r>
                      <a:endParaRPr lang="en-IN" sz="1200" b="0" dirty="0">
                        <a:latin typeface="+mj-lt"/>
                        <a:cs typeface="Arial" panose="020B0604020202020204" pitchFamily="34" charset="0"/>
                      </a:endParaRPr>
                    </a:p>
                  </a:txBody>
                  <a:tcPr/>
                </a:tc>
                <a:tc>
                  <a:txBody>
                    <a:bodyPr/>
                    <a:lstStyle/>
                    <a:p>
                      <a:pPr marL="0" indent="0">
                        <a:buFont typeface="Arial" panose="020B0604020202020204" pitchFamily="34" charset="0"/>
                        <a:buNone/>
                      </a:pPr>
                      <a:r>
                        <a:rPr lang="en-US" sz="1200" dirty="0"/>
                        <a:t>The document details integrating a 5G NSA network with IMS for VoLTE, covering architecture, configurations, and performance, focusing on latency, call setup, and voice quality.</a:t>
                      </a:r>
                      <a:endParaRPr lang="en-IN" sz="1200" dirty="0">
                        <a:latin typeface="Arial" panose="020B0604020202020204" pitchFamily="34" charset="0"/>
                        <a:cs typeface="Arial" panose="020B0604020202020204" pitchFamily="34" charset="0"/>
                      </a:endParaRPr>
                    </a:p>
                  </a:txBody>
                  <a:tcPr/>
                </a:tc>
                <a:tc>
                  <a:txBody>
                    <a:bodyPr/>
                    <a:lstStyle/>
                    <a:p>
                      <a:pPr marL="0" indent="0">
                        <a:buFontTx/>
                        <a:buNone/>
                      </a:pPr>
                      <a:r>
                        <a:rPr lang="en-US" sz="1200" dirty="0"/>
                        <a:t>Key specs include multi-band support, SIP/RTP, SDR compatibility, QoS features, &lt;2s call setup, &lt;20ms latency, and 99.99% reliability. Applications span enterprise telephony to emergency systems, compliant with 3GPP Release 15 and IP65.</a:t>
                      </a:r>
                      <a:endParaRPr lang="en-IN"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787835488"/>
                  </a:ext>
                </a:extLst>
              </a:tr>
            </a:tbl>
          </a:graphicData>
        </a:graphic>
      </p:graphicFrame>
    </p:spTree>
    <p:extLst>
      <p:ext uri="{BB962C8B-B14F-4D97-AF65-F5344CB8AC3E}">
        <p14:creationId xmlns:p14="http://schemas.microsoft.com/office/powerpoint/2010/main" val="3213738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lide Number Placeholder 2">
            <a:extLst>
              <a:ext uri="{FF2B5EF4-FFF2-40B4-BE49-F238E27FC236}">
                <a16:creationId xmlns:a16="http://schemas.microsoft.com/office/drawing/2014/main" id="{9C068C7C-75C2-9205-5DB3-1B81A2869EF8}"/>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8</a:t>
            </a:fld>
            <a:endParaRPr lang="en-US" dirty="0"/>
          </a:p>
        </p:txBody>
      </p:sp>
      <p:sp>
        <p:nvSpPr>
          <p:cNvPr id="253" name="Google Shape;125;p3">
            <a:extLst>
              <a:ext uri="{FF2B5EF4-FFF2-40B4-BE49-F238E27FC236}">
                <a16:creationId xmlns:a16="http://schemas.microsoft.com/office/drawing/2014/main" id="{5AEA3228-D1BB-11E9-288D-681549C20DB4}"/>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54" name="Google Shape;488;p10">
            <a:extLst>
              <a:ext uri="{FF2B5EF4-FFF2-40B4-BE49-F238E27FC236}">
                <a16:creationId xmlns:a16="http://schemas.microsoft.com/office/drawing/2014/main" id="{E349AA9E-AFF2-96EA-BB3B-001E15D1E07D}"/>
              </a:ext>
            </a:extLst>
          </p:cNvPr>
          <p:cNvGrpSpPr/>
          <p:nvPr/>
        </p:nvGrpSpPr>
        <p:grpSpPr>
          <a:xfrm>
            <a:off x="213106" y="1087852"/>
            <a:ext cx="6735756" cy="3029576"/>
            <a:chOff x="928691" y="421011"/>
            <a:chExt cx="2812894" cy="2272239"/>
          </a:xfrm>
        </p:grpSpPr>
        <p:sp>
          <p:nvSpPr>
            <p:cNvPr id="255" name="Google Shape;489;p10">
              <a:extLst>
                <a:ext uri="{FF2B5EF4-FFF2-40B4-BE49-F238E27FC236}">
                  <a16:creationId xmlns:a16="http://schemas.microsoft.com/office/drawing/2014/main" id="{14970755-1717-99C6-777D-7D8635468B63}"/>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56" name="Google Shape;490;p10">
              <a:extLst>
                <a:ext uri="{FF2B5EF4-FFF2-40B4-BE49-F238E27FC236}">
                  <a16:creationId xmlns:a16="http://schemas.microsoft.com/office/drawing/2014/main" id="{5757007D-2ED2-159A-FB76-B552B509ABD3}"/>
                </a:ext>
              </a:extLst>
            </p:cNvPr>
            <p:cNvGrpSpPr/>
            <p:nvPr/>
          </p:nvGrpSpPr>
          <p:grpSpPr>
            <a:xfrm>
              <a:off x="928691" y="421011"/>
              <a:ext cx="1901510" cy="2272239"/>
              <a:chOff x="928691" y="421011"/>
              <a:chExt cx="1901510" cy="2272239"/>
            </a:xfrm>
          </p:grpSpPr>
          <p:sp>
            <p:nvSpPr>
              <p:cNvPr id="257" name="Google Shape;491;p10">
                <a:extLst>
                  <a:ext uri="{FF2B5EF4-FFF2-40B4-BE49-F238E27FC236}">
                    <a16:creationId xmlns:a16="http://schemas.microsoft.com/office/drawing/2014/main" id="{9C57E6DA-61FE-F186-D4AB-29720D71A525}"/>
                  </a:ext>
                </a:extLst>
              </p:cNvPr>
              <p:cNvSpPr txBox="1"/>
              <p:nvPr/>
            </p:nvSpPr>
            <p:spPr>
              <a:xfrm>
                <a:off x="945601" y="127905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S1. High-speed, low-latency</a:t>
                </a:r>
              </a:p>
              <a:p>
                <a:pPr marL="0" marR="0" lvl="0" indent="0" rtl="0">
                  <a:spcBef>
                    <a:spcPts val="0"/>
                  </a:spcBef>
                  <a:spcAft>
                    <a:spcPts val="0"/>
                  </a:spcAft>
                  <a:buNone/>
                </a:pPr>
                <a:r>
                  <a:rPr lang="en-US" sz="1600" dirty="0">
                    <a:solidFill>
                      <a:srgbClr val="434343"/>
                    </a:solidFill>
                    <a:latin typeface="Roboto"/>
                    <a:ea typeface="Roboto"/>
                    <a:cs typeface="Roboto"/>
                    <a:sym typeface="Roboto"/>
                  </a:rPr>
                  <a:t>S2. Enhanced capacity</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S3. Secure communication</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S4. Network slicing</a:t>
                </a:r>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258" name="Google Shape;492;p10">
                <a:extLst>
                  <a:ext uri="{FF2B5EF4-FFF2-40B4-BE49-F238E27FC236}">
                    <a16:creationId xmlns:a16="http://schemas.microsoft.com/office/drawing/2014/main" id="{8CCAAD7C-093A-E846-322E-9F3FFC6DBD7D}"/>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6"/>
                    </a:solidFill>
                    <a:latin typeface="Fira Sans Extra Condensed Medium"/>
                    <a:ea typeface="Fira Sans Extra Condensed Medium"/>
                    <a:cs typeface="Fira Sans Extra Condensed Medium"/>
                    <a:sym typeface="Fira Sans Extra Condensed Medium"/>
                  </a:rPr>
                  <a:t>Strengths</a:t>
                </a:r>
                <a:endParaRPr sz="2267" b="1">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259" name="Google Shape;483;p10">
            <a:extLst>
              <a:ext uri="{FF2B5EF4-FFF2-40B4-BE49-F238E27FC236}">
                <a16:creationId xmlns:a16="http://schemas.microsoft.com/office/drawing/2014/main" id="{2EE41F95-33C8-A018-D08F-294CEB9AC1E4}"/>
              </a:ext>
            </a:extLst>
          </p:cNvPr>
          <p:cNvGrpSpPr/>
          <p:nvPr/>
        </p:nvGrpSpPr>
        <p:grpSpPr>
          <a:xfrm>
            <a:off x="6918064" y="990976"/>
            <a:ext cx="5273936" cy="2767972"/>
            <a:chOff x="5188548" y="1062506"/>
            <a:chExt cx="3955451" cy="1459517"/>
          </a:xfrm>
        </p:grpSpPr>
        <p:sp>
          <p:nvSpPr>
            <p:cNvPr id="260" name="Google Shape;484;p10">
              <a:extLst>
                <a:ext uri="{FF2B5EF4-FFF2-40B4-BE49-F238E27FC236}">
                  <a16:creationId xmlns:a16="http://schemas.microsoft.com/office/drawing/2014/main" id="{C65CDBE5-A798-B280-50B6-BB4F9F3BF9CA}"/>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61" name="Google Shape;485;p10">
              <a:extLst>
                <a:ext uri="{FF2B5EF4-FFF2-40B4-BE49-F238E27FC236}">
                  <a16:creationId xmlns:a16="http://schemas.microsoft.com/office/drawing/2014/main" id="{6CEDF5A9-A8EF-BC4C-D9CF-0CB177BBB6BC}"/>
                </a:ext>
              </a:extLst>
            </p:cNvPr>
            <p:cNvGrpSpPr/>
            <p:nvPr/>
          </p:nvGrpSpPr>
          <p:grpSpPr>
            <a:xfrm>
              <a:off x="6267501" y="1062506"/>
              <a:ext cx="2876498" cy="1459517"/>
              <a:chOff x="6267501" y="1062506"/>
              <a:chExt cx="2876498" cy="1459517"/>
            </a:xfrm>
          </p:grpSpPr>
          <p:sp>
            <p:nvSpPr>
              <p:cNvPr id="262" name="Google Shape;486;p10">
                <a:extLst>
                  <a:ext uri="{FF2B5EF4-FFF2-40B4-BE49-F238E27FC236}">
                    <a16:creationId xmlns:a16="http://schemas.microsoft.com/office/drawing/2014/main" id="{EA4763F1-D6FC-86DB-F991-AFF2B552C26E}"/>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1"/>
                    </a:solidFill>
                    <a:latin typeface="Fira Sans Extra Condensed Medium"/>
                    <a:ea typeface="Fira Sans Extra Condensed Medium"/>
                    <a:cs typeface="Fira Sans Extra Condensed Medium"/>
                    <a:sym typeface="Fira Sans Extra Condensed Medium"/>
                  </a:rPr>
                  <a:t>Weaknesses</a:t>
                </a:r>
                <a:endParaRPr sz="2267" b="1">
                  <a:solidFill>
                    <a:schemeClr val="accent1"/>
                  </a:solidFill>
                  <a:latin typeface="Fira Sans Extra Condensed Medium"/>
                  <a:ea typeface="Fira Sans Extra Condensed Medium"/>
                  <a:cs typeface="Fira Sans Extra Condensed Medium"/>
                  <a:sym typeface="Fira Sans Extra Condensed Medium"/>
                </a:endParaRPr>
              </a:p>
            </p:txBody>
          </p:sp>
          <p:sp>
            <p:nvSpPr>
              <p:cNvPr id="263" name="Google Shape;487;p10">
                <a:extLst>
                  <a:ext uri="{FF2B5EF4-FFF2-40B4-BE49-F238E27FC236}">
                    <a16:creationId xmlns:a16="http://schemas.microsoft.com/office/drawing/2014/main" id="{62D9BD72-FB18-80B9-7525-6309ECFB7FE8}"/>
                  </a:ext>
                </a:extLst>
              </p:cNvPr>
              <p:cNvSpPr txBox="1"/>
              <p:nvPr/>
            </p:nvSpPr>
            <p:spPr>
              <a:xfrm>
                <a:off x="6267501" y="1411722"/>
                <a:ext cx="2876498"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a:ea typeface="Roboto"/>
                    <a:cs typeface="Roboto"/>
                    <a:sym typeface="Roboto"/>
                  </a:rPr>
                  <a:t>W1. High deployment cost </a:t>
                </a:r>
              </a:p>
              <a:p>
                <a:r>
                  <a:rPr lang="en-US" sz="1600" dirty="0">
                    <a:solidFill>
                      <a:srgbClr val="434343"/>
                    </a:solidFill>
                    <a:latin typeface="Roboto"/>
                    <a:ea typeface="Roboto"/>
                    <a:cs typeface="Roboto"/>
                    <a:sym typeface="Roboto"/>
                  </a:rPr>
                  <a:t>W2. Complex setup </a:t>
                </a:r>
              </a:p>
              <a:p>
                <a:r>
                  <a:rPr lang="en-US" sz="1600" dirty="0">
                    <a:solidFill>
                      <a:srgbClr val="434343"/>
                    </a:solidFill>
                    <a:latin typeface="Roboto"/>
                    <a:ea typeface="Roboto"/>
                    <a:cs typeface="Roboto"/>
                    <a:sym typeface="Roboto"/>
                  </a:rPr>
                  <a:t>W3. Limited range </a:t>
                </a:r>
              </a:p>
              <a:p>
                <a:r>
                  <a:rPr lang="en-US" sz="1600" dirty="0">
                    <a:solidFill>
                      <a:srgbClr val="434343"/>
                    </a:solidFill>
                    <a:latin typeface="Roboto"/>
                    <a:ea typeface="Roboto"/>
                    <a:cs typeface="Roboto"/>
                    <a:sym typeface="Roboto"/>
                  </a:rPr>
                  <a:t>W4. Regulatory hurdles</a:t>
                </a:r>
              </a:p>
            </p:txBody>
          </p:sp>
        </p:grpSp>
      </p:grpSp>
      <p:grpSp>
        <p:nvGrpSpPr>
          <p:cNvPr id="264" name="Google Shape;493;p10">
            <a:extLst>
              <a:ext uri="{FF2B5EF4-FFF2-40B4-BE49-F238E27FC236}">
                <a16:creationId xmlns:a16="http://schemas.microsoft.com/office/drawing/2014/main" id="{0D22D5FD-96A4-2485-6A54-5987C7E2CBEC}"/>
              </a:ext>
            </a:extLst>
          </p:cNvPr>
          <p:cNvGrpSpPr/>
          <p:nvPr/>
        </p:nvGrpSpPr>
        <p:grpSpPr>
          <a:xfrm>
            <a:off x="7146966" y="3874141"/>
            <a:ext cx="4696162" cy="1888854"/>
            <a:chOff x="5188548" y="2952300"/>
            <a:chExt cx="3565802" cy="1416675"/>
          </a:xfrm>
        </p:grpSpPr>
        <p:sp>
          <p:nvSpPr>
            <p:cNvPr id="265" name="Google Shape;494;p10">
              <a:extLst>
                <a:ext uri="{FF2B5EF4-FFF2-40B4-BE49-F238E27FC236}">
                  <a16:creationId xmlns:a16="http://schemas.microsoft.com/office/drawing/2014/main" id="{1B6D8976-20DF-9679-6F56-C45AA019F891}"/>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66" name="Google Shape;495;p10">
              <a:extLst>
                <a:ext uri="{FF2B5EF4-FFF2-40B4-BE49-F238E27FC236}">
                  <a16:creationId xmlns:a16="http://schemas.microsoft.com/office/drawing/2014/main" id="{011E6AC4-DCA1-14EB-DD06-6D2D6FE7E126}"/>
                </a:ext>
              </a:extLst>
            </p:cNvPr>
            <p:cNvGrpSpPr/>
            <p:nvPr/>
          </p:nvGrpSpPr>
          <p:grpSpPr>
            <a:xfrm>
              <a:off x="6235850" y="2952300"/>
              <a:ext cx="2518500" cy="1416675"/>
              <a:chOff x="6235850" y="2952300"/>
              <a:chExt cx="2518500" cy="1416675"/>
            </a:xfrm>
          </p:grpSpPr>
          <p:sp>
            <p:nvSpPr>
              <p:cNvPr id="267" name="Google Shape;496;p10">
                <a:extLst>
                  <a:ext uri="{FF2B5EF4-FFF2-40B4-BE49-F238E27FC236}">
                    <a16:creationId xmlns:a16="http://schemas.microsoft.com/office/drawing/2014/main" id="{700921E7-9F28-4D30-252D-9A9650777C8D}"/>
                  </a:ext>
                </a:extLst>
              </p:cNvPr>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5"/>
                    </a:solidFill>
                    <a:latin typeface="Fira Sans Extra Condensed Medium"/>
                    <a:ea typeface="Fira Sans Extra Condensed Medium"/>
                    <a:cs typeface="Fira Sans Extra Condensed Medium"/>
                    <a:sym typeface="Fira Sans Extra Condensed Medium"/>
                  </a:rPr>
                  <a:t>Threats</a:t>
                </a:r>
                <a:endParaRPr sz="2267" b="1">
                  <a:solidFill>
                    <a:schemeClr val="accent5"/>
                  </a:solidFill>
                  <a:latin typeface="Fira Sans Extra Condensed Medium"/>
                  <a:ea typeface="Fira Sans Extra Condensed Medium"/>
                  <a:cs typeface="Fira Sans Extra Condensed Medium"/>
                  <a:sym typeface="Fira Sans Extra Condensed Medium"/>
                </a:endParaRPr>
              </a:p>
            </p:txBody>
          </p:sp>
          <p:sp>
            <p:nvSpPr>
              <p:cNvPr id="268" name="Google Shape;497;p10">
                <a:extLst>
                  <a:ext uri="{FF2B5EF4-FFF2-40B4-BE49-F238E27FC236}">
                    <a16:creationId xmlns:a16="http://schemas.microsoft.com/office/drawing/2014/main" id="{93785CF8-8E5A-058B-08FC-DBB16623F0CA}"/>
                  </a:ext>
                </a:extLst>
              </p:cNvPr>
              <p:cNvSpPr txBox="1"/>
              <p:nvPr/>
            </p:nvSpPr>
            <p:spPr>
              <a:xfrm>
                <a:off x="6235850" y="3343275"/>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US" sz="1600" dirty="0">
                    <a:solidFill>
                      <a:srgbClr val="434343"/>
                    </a:solidFill>
                    <a:latin typeface="Roboto"/>
                    <a:ea typeface="Roboto"/>
                    <a:cs typeface="Roboto"/>
                    <a:sym typeface="Roboto"/>
                  </a:rPr>
                  <a:t>T1. Rapid technological changes</a:t>
                </a: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r>
                  <a:rPr lang="en-US" sz="1600" dirty="0">
                    <a:solidFill>
                      <a:srgbClr val="434343"/>
                    </a:solidFill>
                    <a:latin typeface="Roboto"/>
                    <a:ea typeface="Roboto"/>
                    <a:cs typeface="Roboto"/>
                    <a:sym typeface="Roboto"/>
                  </a:rPr>
                  <a:t>T2. Security concerns</a:t>
                </a:r>
              </a:p>
              <a:p>
                <a:r>
                  <a:rPr lang="en-US" sz="1600" dirty="0">
                    <a:solidFill>
                      <a:srgbClr val="434343"/>
                    </a:solidFill>
                    <a:latin typeface="Roboto"/>
                    <a:ea typeface="Roboto"/>
                    <a:cs typeface="Roboto"/>
                    <a:sym typeface="Roboto"/>
                  </a:rPr>
                  <a:t>T3. Competitive pressure</a:t>
                </a:r>
              </a:p>
              <a:p>
                <a:r>
                  <a:rPr lang="en-US" sz="1600" dirty="0">
                    <a:solidFill>
                      <a:srgbClr val="434343"/>
                    </a:solidFill>
                    <a:latin typeface="Roboto"/>
                    <a:ea typeface="Roboto"/>
                    <a:cs typeface="Roboto"/>
                    <a:sym typeface="Roboto"/>
                  </a:rPr>
                  <a:t>T4. Privacy concerns</a:t>
                </a: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a:p>
                <a:pPr marL="0" marR="0" lvl="0" indent="0" algn="l" rtl="0">
                  <a:spcBef>
                    <a:spcPts val="0"/>
                  </a:spcBef>
                  <a:spcAft>
                    <a:spcPts val="0"/>
                  </a:spcAft>
                  <a:buNone/>
                </a:pPr>
                <a:endParaRPr sz="1600" dirty="0">
                  <a:solidFill>
                    <a:srgbClr val="434343"/>
                  </a:solidFill>
                  <a:latin typeface="Roboto"/>
                  <a:ea typeface="Roboto"/>
                  <a:cs typeface="Roboto"/>
                  <a:sym typeface="Roboto"/>
                </a:endParaRPr>
              </a:p>
            </p:txBody>
          </p:sp>
        </p:grpSp>
      </p:grpSp>
      <p:grpSp>
        <p:nvGrpSpPr>
          <p:cNvPr id="269" name="Google Shape;498;p10">
            <a:extLst>
              <a:ext uri="{FF2B5EF4-FFF2-40B4-BE49-F238E27FC236}">
                <a16:creationId xmlns:a16="http://schemas.microsoft.com/office/drawing/2014/main" id="{71151A05-8981-6F07-D16C-38AF0961D947}"/>
              </a:ext>
            </a:extLst>
          </p:cNvPr>
          <p:cNvGrpSpPr/>
          <p:nvPr/>
        </p:nvGrpSpPr>
        <p:grpSpPr>
          <a:xfrm>
            <a:off x="253599" y="4498051"/>
            <a:ext cx="6091615" cy="1725939"/>
            <a:chOff x="923132" y="3168878"/>
            <a:chExt cx="4568825" cy="1294486"/>
          </a:xfrm>
        </p:grpSpPr>
        <p:sp>
          <p:nvSpPr>
            <p:cNvPr id="270" name="Google Shape;499;p10">
              <a:extLst>
                <a:ext uri="{FF2B5EF4-FFF2-40B4-BE49-F238E27FC236}">
                  <a16:creationId xmlns:a16="http://schemas.microsoft.com/office/drawing/2014/main" id="{4279CD8A-E8C3-7A54-1DE1-168F8C5B4077}"/>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71" name="Google Shape;500;p10">
              <a:extLst>
                <a:ext uri="{FF2B5EF4-FFF2-40B4-BE49-F238E27FC236}">
                  <a16:creationId xmlns:a16="http://schemas.microsoft.com/office/drawing/2014/main" id="{A7AE4BB2-C38F-D4D6-CCCF-EA21C3625B3D}"/>
                </a:ext>
              </a:extLst>
            </p:cNvPr>
            <p:cNvGrpSpPr/>
            <p:nvPr/>
          </p:nvGrpSpPr>
          <p:grpSpPr>
            <a:xfrm>
              <a:off x="923132" y="3168878"/>
              <a:ext cx="3731700" cy="1294486"/>
              <a:chOff x="923132" y="3168878"/>
              <a:chExt cx="3731700" cy="1294486"/>
            </a:xfrm>
          </p:grpSpPr>
          <p:sp>
            <p:nvSpPr>
              <p:cNvPr id="272" name="Google Shape;501;p10">
                <a:extLst>
                  <a:ext uri="{FF2B5EF4-FFF2-40B4-BE49-F238E27FC236}">
                    <a16:creationId xmlns:a16="http://schemas.microsoft.com/office/drawing/2014/main" id="{019CE4C3-1C68-2A92-1F28-5F931F514BCD}"/>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4"/>
                    </a:solidFill>
                    <a:latin typeface="Fira Sans Extra Condensed Medium"/>
                    <a:ea typeface="Fira Sans Extra Condensed Medium"/>
                    <a:cs typeface="Fira Sans Extra Condensed Medium"/>
                    <a:sym typeface="Fira Sans Extra Condensed Medium"/>
                  </a:rPr>
                  <a:t>Opportunities</a:t>
                </a:r>
                <a:endParaRPr sz="2267" b="1">
                  <a:solidFill>
                    <a:schemeClr val="accent4"/>
                  </a:solidFill>
                  <a:latin typeface="Fira Sans Extra Condensed Medium"/>
                  <a:ea typeface="Fira Sans Extra Condensed Medium"/>
                  <a:cs typeface="Fira Sans Extra Condensed Medium"/>
                  <a:sym typeface="Fira Sans Extra Condensed Medium"/>
                </a:endParaRPr>
              </a:p>
            </p:txBody>
          </p:sp>
          <p:sp>
            <p:nvSpPr>
              <p:cNvPr id="273" name="Google Shape;502;p10">
                <a:extLst>
                  <a:ext uri="{FF2B5EF4-FFF2-40B4-BE49-F238E27FC236}">
                    <a16:creationId xmlns:a16="http://schemas.microsoft.com/office/drawing/2014/main" id="{8C123A04-96FB-EA9F-1D8E-9288292A432A}"/>
                  </a:ext>
                </a:extLst>
              </p:cNvPr>
              <p:cNvSpPr txBox="1"/>
              <p:nvPr/>
            </p:nvSpPr>
            <p:spPr>
              <a:xfrm>
                <a:off x="923132" y="3437664"/>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O1. Enterprise applications</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02. Edge computing integration</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O3. Growing IoT market</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04. Public-private partnerships</a:t>
                </a:r>
                <a:endParaRPr sz="1600" dirty="0">
                  <a:solidFill>
                    <a:srgbClr val="434343"/>
                  </a:solidFill>
                  <a:latin typeface="Roboto"/>
                  <a:ea typeface="Roboto"/>
                  <a:cs typeface="Roboto"/>
                  <a:sym typeface="Roboto"/>
                </a:endParaRPr>
              </a:p>
            </p:txBody>
          </p:sp>
        </p:grpSp>
      </p:grpSp>
      <p:grpSp>
        <p:nvGrpSpPr>
          <p:cNvPr id="274" name="Google Shape;503;p10">
            <a:extLst>
              <a:ext uri="{FF2B5EF4-FFF2-40B4-BE49-F238E27FC236}">
                <a16:creationId xmlns:a16="http://schemas.microsoft.com/office/drawing/2014/main" id="{16E42B43-3EB0-8F99-5EFF-943065609BD0}"/>
              </a:ext>
            </a:extLst>
          </p:cNvPr>
          <p:cNvGrpSpPr/>
          <p:nvPr/>
        </p:nvGrpSpPr>
        <p:grpSpPr>
          <a:xfrm>
            <a:off x="4564098" y="1912734"/>
            <a:ext cx="3978569" cy="3824127"/>
            <a:chOff x="4685401" y="2674734"/>
            <a:chExt cx="3978569" cy="3824127"/>
          </a:xfrm>
        </p:grpSpPr>
        <p:grpSp>
          <p:nvGrpSpPr>
            <p:cNvPr id="275" name="Google Shape;504;p10">
              <a:extLst>
                <a:ext uri="{FF2B5EF4-FFF2-40B4-BE49-F238E27FC236}">
                  <a16:creationId xmlns:a16="http://schemas.microsoft.com/office/drawing/2014/main" id="{1087289E-AADD-217D-AC7D-36FFEEF9C9F1}"/>
                </a:ext>
              </a:extLst>
            </p:cNvPr>
            <p:cNvGrpSpPr/>
            <p:nvPr/>
          </p:nvGrpSpPr>
          <p:grpSpPr>
            <a:xfrm>
              <a:off x="4685401" y="2674734"/>
              <a:ext cx="3978569" cy="3824127"/>
              <a:chOff x="4075801" y="1760334"/>
              <a:chExt cx="3978569" cy="3824127"/>
            </a:xfrm>
          </p:grpSpPr>
          <p:sp>
            <p:nvSpPr>
              <p:cNvPr id="280" name="Google Shape;505;p10">
                <a:extLst>
                  <a:ext uri="{FF2B5EF4-FFF2-40B4-BE49-F238E27FC236}">
                    <a16:creationId xmlns:a16="http://schemas.microsoft.com/office/drawing/2014/main" id="{9D36275A-1AB0-BD19-03AB-6902A80D724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81" name="Google Shape;506;p10">
                <a:extLst>
                  <a:ext uri="{FF2B5EF4-FFF2-40B4-BE49-F238E27FC236}">
                    <a16:creationId xmlns:a16="http://schemas.microsoft.com/office/drawing/2014/main" id="{CC615246-1F78-F436-9CC0-A34A496D0BCB}"/>
                  </a:ext>
                </a:extLst>
              </p:cNvPr>
              <p:cNvGrpSpPr/>
              <p:nvPr/>
            </p:nvGrpSpPr>
            <p:grpSpPr>
              <a:xfrm>
                <a:off x="4273832" y="1959046"/>
                <a:ext cx="3582661" cy="3426984"/>
                <a:chOff x="3205454" y="1469321"/>
                <a:chExt cx="2687063" cy="2570302"/>
              </a:xfrm>
            </p:grpSpPr>
            <p:sp>
              <p:nvSpPr>
                <p:cNvPr id="331" name="Google Shape;507;p10">
                  <a:extLst>
                    <a:ext uri="{FF2B5EF4-FFF2-40B4-BE49-F238E27FC236}">
                      <a16:creationId xmlns:a16="http://schemas.microsoft.com/office/drawing/2014/main" id="{1F1F4DB9-9896-4905-8267-92D3F0C5A41E}"/>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2" name="Google Shape;508;p10">
                  <a:extLst>
                    <a:ext uri="{FF2B5EF4-FFF2-40B4-BE49-F238E27FC236}">
                      <a16:creationId xmlns:a16="http://schemas.microsoft.com/office/drawing/2014/main" id="{A4538222-E173-B482-D6CF-D7782ABEEF08}"/>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3" name="Google Shape;509;p10">
                  <a:extLst>
                    <a:ext uri="{FF2B5EF4-FFF2-40B4-BE49-F238E27FC236}">
                      <a16:creationId xmlns:a16="http://schemas.microsoft.com/office/drawing/2014/main" id="{83106A4E-C9AB-47C3-36D5-7CF7FBAC8918}"/>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4" name="Google Shape;510;p10">
                  <a:extLst>
                    <a:ext uri="{FF2B5EF4-FFF2-40B4-BE49-F238E27FC236}">
                      <a16:creationId xmlns:a16="http://schemas.microsoft.com/office/drawing/2014/main" id="{828D6241-4348-CF51-5080-D28929CF51DA}"/>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2" name="Google Shape;511;p10">
                <a:extLst>
                  <a:ext uri="{FF2B5EF4-FFF2-40B4-BE49-F238E27FC236}">
                    <a16:creationId xmlns:a16="http://schemas.microsoft.com/office/drawing/2014/main" id="{59AA485B-87E6-7427-C7CF-1685EEA8DCC6}"/>
                  </a:ext>
                </a:extLst>
              </p:cNvPr>
              <p:cNvGrpSpPr/>
              <p:nvPr/>
            </p:nvGrpSpPr>
            <p:grpSpPr>
              <a:xfrm>
                <a:off x="4810835" y="3672494"/>
                <a:ext cx="1254293" cy="1254316"/>
                <a:chOff x="3608126" y="2754370"/>
                <a:chExt cx="940720" cy="940737"/>
              </a:xfrm>
            </p:grpSpPr>
            <p:sp>
              <p:nvSpPr>
                <p:cNvPr id="329" name="Google Shape;512;p10">
                  <a:extLst>
                    <a:ext uri="{FF2B5EF4-FFF2-40B4-BE49-F238E27FC236}">
                      <a16:creationId xmlns:a16="http://schemas.microsoft.com/office/drawing/2014/main" id="{14C20743-B62F-F659-015B-051CCAA4DD5E}"/>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30" name="Google Shape;513;p10">
                  <a:extLst>
                    <a:ext uri="{FF2B5EF4-FFF2-40B4-BE49-F238E27FC236}">
                      <a16:creationId xmlns:a16="http://schemas.microsoft.com/office/drawing/2014/main" id="{B25AC6F7-4151-A67A-AE10-3B7A944817BE}"/>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283" name="Google Shape;514;p10">
                <a:extLst>
                  <a:ext uri="{FF2B5EF4-FFF2-40B4-BE49-F238E27FC236}">
                    <a16:creationId xmlns:a16="http://schemas.microsoft.com/office/drawing/2014/main" id="{442CB726-DD97-EAF8-48C7-A099E96C30D6}"/>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84" name="Google Shape;515;p10">
                <a:extLst>
                  <a:ext uri="{FF2B5EF4-FFF2-40B4-BE49-F238E27FC236}">
                    <a16:creationId xmlns:a16="http://schemas.microsoft.com/office/drawing/2014/main" id="{B6D1567F-A1D4-BEC5-8347-6AF31007FF1C}"/>
                  </a:ext>
                </a:extLst>
              </p:cNvPr>
              <p:cNvGrpSpPr/>
              <p:nvPr/>
            </p:nvGrpSpPr>
            <p:grpSpPr>
              <a:xfrm>
                <a:off x="4810835" y="2418146"/>
                <a:ext cx="1254293" cy="1254293"/>
                <a:chOff x="3608126" y="1813609"/>
                <a:chExt cx="940720" cy="940720"/>
              </a:xfrm>
            </p:grpSpPr>
            <p:sp>
              <p:nvSpPr>
                <p:cNvPr id="327" name="Google Shape;516;p10">
                  <a:extLst>
                    <a:ext uri="{FF2B5EF4-FFF2-40B4-BE49-F238E27FC236}">
                      <a16:creationId xmlns:a16="http://schemas.microsoft.com/office/drawing/2014/main" id="{6756ECF5-22EE-EA02-4D6E-BDDF36606988}"/>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8" name="Google Shape;517;p10">
                  <a:extLst>
                    <a:ext uri="{FF2B5EF4-FFF2-40B4-BE49-F238E27FC236}">
                      <a16:creationId xmlns:a16="http://schemas.microsoft.com/office/drawing/2014/main" id="{674420BD-C201-F2FB-85FE-5C09178B6B94}"/>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5" name="Google Shape;518;p10">
                <a:extLst>
                  <a:ext uri="{FF2B5EF4-FFF2-40B4-BE49-F238E27FC236}">
                    <a16:creationId xmlns:a16="http://schemas.microsoft.com/office/drawing/2014/main" id="{15738033-A037-375F-6B44-87CF956EE1A1}"/>
                  </a:ext>
                </a:extLst>
              </p:cNvPr>
              <p:cNvGrpSpPr/>
              <p:nvPr/>
            </p:nvGrpSpPr>
            <p:grpSpPr>
              <a:xfrm>
                <a:off x="6065178" y="2418146"/>
                <a:ext cx="1254316" cy="1254293"/>
                <a:chOff x="4548883" y="1813609"/>
                <a:chExt cx="940737" cy="940720"/>
              </a:xfrm>
            </p:grpSpPr>
            <p:sp>
              <p:nvSpPr>
                <p:cNvPr id="325" name="Google Shape;519;p10">
                  <a:extLst>
                    <a:ext uri="{FF2B5EF4-FFF2-40B4-BE49-F238E27FC236}">
                      <a16:creationId xmlns:a16="http://schemas.microsoft.com/office/drawing/2014/main" id="{02E5B02F-AF12-D6F9-7024-0C3E317F296C}"/>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6" name="Google Shape;520;p10">
                  <a:extLst>
                    <a:ext uri="{FF2B5EF4-FFF2-40B4-BE49-F238E27FC236}">
                      <a16:creationId xmlns:a16="http://schemas.microsoft.com/office/drawing/2014/main" id="{3B0149FE-6E50-17CD-0F8A-FAA3F613A528}"/>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6" name="Google Shape;521;p10">
                <a:extLst>
                  <a:ext uri="{FF2B5EF4-FFF2-40B4-BE49-F238E27FC236}">
                    <a16:creationId xmlns:a16="http://schemas.microsoft.com/office/drawing/2014/main" id="{53ECD551-AE79-A3E4-E354-FFF509FEB369}"/>
                  </a:ext>
                </a:extLst>
              </p:cNvPr>
              <p:cNvGrpSpPr/>
              <p:nvPr/>
            </p:nvGrpSpPr>
            <p:grpSpPr>
              <a:xfrm>
                <a:off x="6514651" y="2887324"/>
                <a:ext cx="401739" cy="405369"/>
                <a:chOff x="4885988" y="2165492"/>
                <a:chExt cx="301304" cy="304027"/>
              </a:xfrm>
            </p:grpSpPr>
            <p:sp>
              <p:nvSpPr>
                <p:cNvPr id="323" name="Google Shape;522;p10">
                  <a:extLst>
                    <a:ext uri="{FF2B5EF4-FFF2-40B4-BE49-F238E27FC236}">
                      <a16:creationId xmlns:a16="http://schemas.microsoft.com/office/drawing/2014/main" id="{DBB92FC3-FC32-DD52-455E-079B91D14678}"/>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4" name="Google Shape;523;p10">
                  <a:extLst>
                    <a:ext uri="{FF2B5EF4-FFF2-40B4-BE49-F238E27FC236}">
                      <a16:creationId xmlns:a16="http://schemas.microsoft.com/office/drawing/2014/main" id="{557DF37C-A304-011A-8995-137E3BCAAB2E}"/>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7" name="Google Shape;524;p10">
                <a:extLst>
                  <a:ext uri="{FF2B5EF4-FFF2-40B4-BE49-F238E27FC236}">
                    <a16:creationId xmlns:a16="http://schemas.microsoft.com/office/drawing/2014/main" id="{2E5420E8-016D-08D4-1F24-DD67E3E9373E}"/>
                  </a:ext>
                </a:extLst>
              </p:cNvPr>
              <p:cNvGrpSpPr/>
              <p:nvPr/>
            </p:nvGrpSpPr>
            <p:grpSpPr>
              <a:xfrm>
                <a:off x="6065178" y="3672494"/>
                <a:ext cx="1254316" cy="1254316"/>
                <a:chOff x="4548883" y="2754370"/>
                <a:chExt cx="940737" cy="940737"/>
              </a:xfrm>
            </p:grpSpPr>
            <p:sp>
              <p:nvSpPr>
                <p:cNvPr id="321" name="Google Shape;525;p10">
                  <a:extLst>
                    <a:ext uri="{FF2B5EF4-FFF2-40B4-BE49-F238E27FC236}">
                      <a16:creationId xmlns:a16="http://schemas.microsoft.com/office/drawing/2014/main" id="{391EA30E-832C-5543-3E07-AE777925D2DE}"/>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2" name="Google Shape;526;p10">
                  <a:extLst>
                    <a:ext uri="{FF2B5EF4-FFF2-40B4-BE49-F238E27FC236}">
                      <a16:creationId xmlns:a16="http://schemas.microsoft.com/office/drawing/2014/main" id="{53B1CF4F-3DE3-D04A-0570-F5C995C06490}"/>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8" name="Google Shape;527;p10">
                <a:extLst>
                  <a:ext uri="{FF2B5EF4-FFF2-40B4-BE49-F238E27FC236}">
                    <a16:creationId xmlns:a16="http://schemas.microsoft.com/office/drawing/2014/main" id="{A96CDBB4-1EC6-C93B-47E4-8E09B7FEFC69}"/>
                  </a:ext>
                </a:extLst>
              </p:cNvPr>
              <p:cNvGrpSpPr/>
              <p:nvPr/>
            </p:nvGrpSpPr>
            <p:grpSpPr>
              <a:xfrm>
                <a:off x="6478467" y="4097293"/>
                <a:ext cx="473868" cy="460703"/>
                <a:chOff x="4858850" y="3072970"/>
                <a:chExt cx="355401" cy="345527"/>
              </a:xfrm>
            </p:grpSpPr>
            <p:sp>
              <p:nvSpPr>
                <p:cNvPr id="310" name="Google Shape;528;p10">
                  <a:extLst>
                    <a:ext uri="{FF2B5EF4-FFF2-40B4-BE49-F238E27FC236}">
                      <a16:creationId xmlns:a16="http://schemas.microsoft.com/office/drawing/2014/main" id="{6568ADE1-B8AD-D558-685F-1CC576C564BE}"/>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1" name="Google Shape;529;p10">
                  <a:extLst>
                    <a:ext uri="{FF2B5EF4-FFF2-40B4-BE49-F238E27FC236}">
                      <a16:creationId xmlns:a16="http://schemas.microsoft.com/office/drawing/2014/main" id="{864FAC2D-D787-510C-F00D-1C22128264F3}"/>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2" name="Google Shape;530;p10">
                  <a:extLst>
                    <a:ext uri="{FF2B5EF4-FFF2-40B4-BE49-F238E27FC236}">
                      <a16:creationId xmlns:a16="http://schemas.microsoft.com/office/drawing/2014/main" id="{0ED1117A-3ECC-5740-E171-214E52FE024B}"/>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3" name="Google Shape;531;p10">
                  <a:extLst>
                    <a:ext uri="{FF2B5EF4-FFF2-40B4-BE49-F238E27FC236}">
                      <a16:creationId xmlns:a16="http://schemas.microsoft.com/office/drawing/2014/main" id="{28523434-BA11-3DC7-AAA2-63267880168B}"/>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4" name="Google Shape;532;p10">
                  <a:extLst>
                    <a:ext uri="{FF2B5EF4-FFF2-40B4-BE49-F238E27FC236}">
                      <a16:creationId xmlns:a16="http://schemas.microsoft.com/office/drawing/2014/main" id="{543FC4C3-212D-2C0F-058B-EFAD130DA01A}"/>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5" name="Google Shape;533;p10">
                  <a:extLst>
                    <a:ext uri="{FF2B5EF4-FFF2-40B4-BE49-F238E27FC236}">
                      <a16:creationId xmlns:a16="http://schemas.microsoft.com/office/drawing/2014/main" id="{65E54751-397A-D4EF-CB55-F3A848797EE1}"/>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6" name="Google Shape;534;p10">
                  <a:extLst>
                    <a:ext uri="{FF2B5EF4-FFF2-40B4-BE49-F238E27FC236}">
                      <a16:creationId xmlns:a16="http://schemas.microsoft.com/office/drawing/2014/main" id="{9B927FC0-FC4F-F524-0BFA-BAF886228FAE}"/>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7" name="Google Shape;535;p10">
                  <a:extLst>
                    <a:ext uri="{FF2B5EF4-FFF2-40B4-BE49-F238E27FC236}">
                      <a16:creationId xmlns:a16="http://schemas.microsoft.com/office/drawing/2014/main" id="{3C553FF3-0995-B002-26CD-BEA179AF200B}"/>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8" name="Google Shape;536;p10">
                  <a:extLst>
                    <a:ext uri="{FF2B5EF4-FFF2-40B4-BE49-F238E27FC236}">
                      <a16:creationId xmlns:a16="http://schemas.microsoft.com/office/drawing/2014/main" id="{7B3ACAAC-C45B-B390-FF40-894E6699BACA}"/>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19" name="Google Shape;537;p10">
                  <a:extLst>
                    <a:ext uri="{FF2B5EF4-FFF2-40B4-BE49-F238E27FC236}">
                      <a16:creationId xmlns:a16="http://schemas.microsoft.com/office/drawing/2014/main" id="{2E6A07C0-916F-3DCF-6ECE-67FF208A93A3}"/>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20" name="Google Shape;538;p10">
                  <a:extLst>
                    <a:ext uri="{FF2B5EF4-FFF2-40B4-BE49-F238E27FC236}">
                      <a16:creationId xmlns:a16="http://schemas.microsoft.com/office/drawing/2014/main" id="{3CA9C927-F9B5-9BE2-CFAC-10182D4C9EC3}"/>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89" name="Google Shape;539;p10">
                <a:extLst>
                  <a:ext uri="{FF2B5EF4-FFF2-40B4-BE49-F238E27FC236}">
                    <a16:creationId xmlns:a16="http://schemas.microsoft.com/office/drawing/2014/main" id="{3AF41244-6653-2E5A-54C4-EAE7517DF9C2}"/>
                  </a:ext>
                </a:extLst>
              </p:cNvPr>
              <p:cNvGrpSpPr/>
              <p:nvPr/>
            </p:nvGrpSpPr>
            <p:grpSpPr>
              <a:xfrm>
                <a:off x="5314538" y="2951176"/>
                <a:ext cx="1499581" cy="1442921"/>
                <a:chOff x="3985903" y="2213381"/>
                <a:chExt cx="1124686" cy="1082191"/>
              </a:xfrm>
            </p:grpSpPr>
            <p:sp>
              <p:nvSpPr>
                <p:cNvPr id="297" name="Google Shape;540;p10">
                  <a:extLst>
                    <a:ext uri="{FF2B5EF4-FFF2-40B4-BE49-F238E27FC236}">
                      <a16:creationId xmlns:a16="http://schemas.microsoft.com/office/drawing/2014/main" id="{C136CF64-D144-8C8C-85E1-21567C8F473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98" name="Google Shape;541;p10">
                  <a:extLst>
                    <a:ext uri="{FF2B5EF4-FFF2-40B4-BE49-F238E27FC236}">
                      <a16:creationId xmlns:a16="http://schemas.microsoft.com/office/drawing/2014/main" id="{6D759DD1-58D6-732F-E40B-61F7E578E30F}"/>
                    </a:ext>
                  </a:extLst>
                </p:cNvPr>
                <p:cNvGrpSpPr/>
                <p:nvPr/>
              </p:nvGrpSpPr>
              <p:grpSpPr>
                <a:xfrm>
                  <a:off x="4380547" y="2919635"/>
                  <a:ext cx="636781" cy="375937"/>
                  <a:chOff x="4380547" y="2919635"/>
                  <a:chExt cx="636781" cy="375937"/>
                </a:xfrm>
              </p:grpSpPr>
              <p:sp>
                <p:nvSpPr>
                  <p:cNvPr id="308" name="Google Shape;542;p10">
                    <a:extLst>
                      <a:ext uri="{FF2B5EF4-FFF2-40B4-BE49-F238E27FC236}">
                        <a16:creationId xmlns:a16="http://schemas.microsoft.com/office/drawing/2014/main" id="{505B7DAB-13C2-57FB-3C46-8A77B96312DF}"/>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9" name="Google Shape;543;p10">
                    <a:extLst>
                      <a:ext uri="{FF2B5EF4-FFF2-40B4-BE49-F238E27FC236}">
                        <a16:creationId xmlns:a16="http://schemas.microsoft.com/office/drawing/2014/main" id="{1678CA0C-210A-E20E-AC12-1A78EB67C08C}"/>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299" name="Google Shape;544;p10">
                  <a:extLst>
                    <a:ext uri="{FF2B5EF4-FFF2-40B4-BE49-F238E27FC236}">
                      <a16:creationId xmlns:a16="http://schemas.microsoft.com/office/drawing/2014/main" id="{F196EFB9-AC5E-F741-DA08-5FB134E69E29}"/>
                    </a:ext>
                  </a:extLst>
                </p:cNvPr>
                <p:cNvGrpSpPr/>
                <p:nvPr/>
              </p:nvGrpSpPr>
              <p:grpSpPr>
                <a:xfrm>
                  <a:off x="4714354" y="2285940"/>
                  <a:ext cx="375747" cy="636160"/>
                  <a:chOff x="4714354" y="2285940"/>
                  <a:chExt cx="375747" cy="636160"/>
                </a:xfrm>
              </p:grpSpPr>
              <p:sp>
                <p:nvSpPr>
                  <p:cNvPr id="306" name="Google Shape;545;p10">
                    <a:extLst>
                      <a:ext uri="{FF2B5EF4-FFF2-40B4-BE49-F238E27FC236}">
                        <a16:creationId xmlns:a16="http://schemas.microsoft.com/office/drawing/2014/main" id="{58FFAF60-F633-F47B-9005-B9BBA053469F}"/>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7" name="Google Shape;546;p10">
                    <a:extLst>
                      <a:ext uri="{FF2B5EF4-FFF2-40B4-BE49-F238E27FC236}">
                        <a16:creationId xmlns:a16="http://schemas.microsoft.com/office/drawing/2014/main" id="{55139F97-512A-7A8B-C966-8CD9CD6427C6}"/>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00" name="Google Shape;547;p10">
                  <a:extLst>
                    <a:ext uri="{FF2B5EF4-FFF2-40B4-BE49-F238E27FC236}">
                      <a16:creationId xmlns:a16="http://schemas.microsoft.com/office/drawing/2014/main" id="{B817C12B-2563-22B5-81B6-546693410481}"/>
                    </a:ext>
                  </a:extLst>
                </p:cNvPr>
                <p:cNvGrpSpPr/>
                <p:nvPr/>
              </p:nvGrpSpPr>
              <p:grpSpPr>
                <a:xfrm>
                  <a:off x="3985903" y="2585619"/>
                  <a:ext cx="397112" cy="637197"/>
                  <a:chOff x="3985903" y="2585619"/>
                  <a:chExt cx="397112" cy="637197"/>
                </a:xfrm>
              </p:grpSpPr>
              <p:sp>
                <p:nvSpPr>
                  <p:cNvPr id="304" name="Google Shape;548;p10">
                    <a:extLst>
                      <a:ext uri="{FF2B5EF4-FFF2-40B4-BE49-F238E27FC236}">
                        <a16:creationId xmlns:a16="http://schemas.microsoft.com/office/drawing/2014/main" id="{1A3B9514-0CE0-3A3D-E214-B361A268F3A7}"/>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5" name="Google Shape;549;p10">
                    <a:extLst>
                      <a:ext uri="{FF2B5EF4-FFF2-40B4-BE49-F238E27FC236}">
                        <a16:creationId xmlns:a16="http://schemas.microsoft.com/office/drawing/2014/main" id="{3B76186D-36A8-B0E4-31F7-E7C02E8EE54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01" name="Google Shape;550;p10">
                  <a:extLst>
                    <a:ext uri="{FF2B5EF4-FFF2-40B4-BE49-F238E27FC236}">
                      <a16:creationId xmlns:a16="http://schemas.microsoft.com/office/drawing/2014/main" id="{11AD90B2-15F3-18B6-0046-6F0F66379B22}"/>
                    </a:ext>
                  </a:extLst>
                </p:cNvPr>
                <p:cNvGrpSpPr/>
                <p:nvPr/>
              </p:nvGrpSpPr>
              <p:grpSpPr>
                <a:xfrm>
                  <a:off x="4080455" y="2213381"/>
                  <a:ext cx="636573" cy="374705"/>
                  <a:chOff x="4080455" y="2213381"/>
                  <a:chExt cx="636573" cy="374705"/>
                </a:xfrm>
              </p:grpSpPr>
              <p:sp>
                <p:nvSpPr>
                  <p:cNvPr id="302" name="Google Shape;551;p10">
                    <a:extLst>
                      <a:ext uri="{FF2B5EF4-FFF2-40B4-BE49-F238E27FC236}">
                        <a16:creationId xmlns:a16="http://schemas.microsoft.com/office/drawing/2014/main" id="{75E0D034-09EC-870F-55D8-29E5F54BC295}"/>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3" name="Google Shape;552;p10">
                    <a:extLst>
                      <a:ext uri="{FF2B5EF4-FFF2-40B4-BE49-F238E27FC236}">
                        <a16:creationId xmlns:a16="http://schemas.microsoft.com/office/drawing/2014/main" id="{AA0BF42E-20B5-4C04-3E84-A57A54F85CDE}"/>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90" name="Google Shape;553;p10">
                <a:extLst>
                  <a:ext uri="{FF2B5EF4-FFF2-40B4-BE49-F238E27FC236}">
                    <a16:creationId xmlns:a16="http://schemas.microsoft.com/office/drawing/2014/main" id="{12589A73-16F0-2500-8A23-2EEBF391A38B}"/>
                  </a:ext>
                </a:extLst>
              </p:cNvPr>
              <p:cNvGrpSpPr/>
              <p:nvPr/>
            </p:nvGrpSpPr>
            <p:grpSpPr>
              <a:xfrm>
                <a:off x="5909378" y="3494930"/>
                <a:ext cx="311836" cy="355292"/>
                <a:chOff x="4645650" y="3962900"/>
                <a:chExt cx="259950" cy="296175"/>
              </a:xfrm>
            </p:grpSpPr>
            <p:sp>
              <p:nvSpPr>
                <p:cNvPr id="291" name="Google Shape;554;p10">
                  <a:extLst>
                    <a:ext uri="{FF2B5EF4-FFF2-40B4-BE49-F238E27FC236}">
                      <a16:creationId xmlns:a16="http://schemas.microsoft.com/office/drawing/2014/main" id="{4D3A73C3-DFAA-08A9-2D81-22A0C87E74C6}"/>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2" name="Google Shape;555;p10">
                  <a:extLst>
                    <a:ext uri="{FF2B5EF4-FFF2-40B4-BE49-F238E27FC236}">
                      <a16:creationId xmlns:a16="http://schemas.microsoft.com/office/drawing/2014/main" id="{8FCAC169-EA47-DB5C-698A-70005E10D769}"/>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3" name="Google Shape;556;p10">
                  <a:extLst>
                    <a:ext uri="{FF2B5EF4-FFF2-40B4-BE49-F238E27FC236}">
                      <a16:creationId xmlns:a16="http://schemas.microsoft.com/office/drawing/2014/main" id="{474A7B91-9681-66A6-B29A-74F8268FD79D}"/>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4" name="Google Shape;557;p10">
                  <a:extLst>
                    <a:ext uri="{FF2B5EF4-FFF2-40B4-BE49-F238E27FC236}">
                      <a16:creationId xmlns:a16="http://schemas.microsoft.com/office/drawing/2014/main" id="{6C5501DF-F1D0-711D-39C5-791029D105B9}"/>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5" name="Google Shape;558;p10">
                  <a:extLst>
                    <a:ext uri="{FF2B5EF4-FFF2-40B4-BE49-F238E27FC236}">
                      <a16:creationId xmlns:a16="http://schemas.microsoft.com/office/drawing/2014/main" id="{11743997-F357-C010-121C-620FA97F658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6" name="Google Shape;559;p10">
                  <a:extLst>
                    <a:ext uri="{FF2B5EF4-FFF2-40B4-BE49-F238E27FC236}">
                      <a16:creationId xmlns:a16="http://schemas.microsoft.com/office/drawing/2014/main" id="{DF8A053A-4D43-CEF8-197B-765ACA400B12}"/>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6" name="Google Shape;560;p10">
              <a:extLst>
                <a:ext uri="{FF2B5EF4-FFF2-40B4-BE49-F238E27FC236}">
                  <a16:creationId xmlns:a16="http://schemas.microsoft.com/office/drawing/2014/main" id="{A1430217-6AE1-174A-EDCB-A6097A8C7459}"/>
                </a:ext>
              </a:extLst>
            </p:cNvPr>
            <p:cNvGrpSpPr/>
            <p:nvPr/>
          </p:nvGrpSpPr>
          <p:grpSpPr>
            <a:xfrm>
              <a:off x="5746162" y="3855107"/>
              <a:ext cx="462347" cy="245835"/>
              <a:chOff x="3891558" y="2180494"/>
              <a:chExt cx="346769" cy="184381"/>
            </a:xfrm>
          </p:grpSpPr>
          <p:sp>
            <p:nvSpPr>
              <p:cNvPr id="277" name="Google Shape;561;p10">
                <a:extLst>
                  <a:ext uri="{FF2B5EF4-FFF2-40B4-BE49-F238E27FC236}">
                    <a16:creationId xmlns:a16="http://schemas.microsoft.com/office/drawing/2014/main" id="{53FCB67E-A8B3-9F71-0EA1-172D56AE2A4E}"/>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8" name="Google Shape;562;p10">
                <a:extLst>
                  <a:ext uri="{FF2B5EF4-FFF2-40B4-BE49-F238E27FC236}">
                    <a16:creationId xmlns:a16="http://schemas.microsoft.com/office/drawing/2014/main" id="{B0190D93-BC09-454B-C78A-93357AAAA587}"/>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79" name="Google Shape;563;p10">
                <a:extLst>
                  <a:ext uri="{FF2B5EF4-FFF2-40B4-BE49-F238E27FC236}">
                    <a16:creationId xmlns:a16="http://schemas.microsoft.com/office/drawing/2014/main" id="{9A30FBA0-821B-B5C0-F3A5-D22CA756E662}"/>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3156673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26A28063-D957-0B30-A53C-1AA6553111CA}"/>
              </a:ext>
            </a:extLst>
          </p:cNvPr>
          <p:cNvSpPr txBox="1">
            <a:spLocks/>
          </p:cNvSpPr>
          <p:nvPr/>
        </p:nvSpPr>
        <p:spPr>
          <a:xfrm>
            <a:off x="9448799" y="6492875"/>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US" smtClean="0"/>
              <a:pPr algn="r"/>
              <a:t>9</a:t>
            </a:fld>
            <a:endParaRPr lang="en-US" dirty="0"/>
          </a:p>
        </p:txBody>
      </p:sp>
      <p:sp>
        <p:nvSpPr>
          <p:cNvPr id="3" name="Google Shape;125;p3">
            <a:extLst>
              <a:ext uri="{FF2B5EF4-FFF2-40B4-BE49-F238E27FC236}">
                <a16:creationId xmlns:a16="http://schemas.microsoft.com/office/drawing/2014/main" id="{D11CA653-7658-7E77-E2FF-01E09E8C0833}"/>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4W1H</a:t>
            </a:r>
            <a:endParaRPr dirty="0"/>
          </a:p>
        </p:txBody>
      </p:sp>
      <p:sp>
        <p:nvSpPr>
          <p:cNvPr id="4" name="Google Shape;125;p3">
            <a:extLst>
              <a:ext uri="{FF2B5EF4-FFF2-40B4-BE49-F238E27FC236}">
                <a16:creationId xmlns:a16="http://schemas.microsoft.com/office/drawing/2014/main" id="{3AEFFF86-9AC5-1BF3-F1B6-43BD49BFBFAD}"/>
              </a:ext>
            </a:extLst>
          </p:cNvPr>
          <p:cNvSpPr txBox="1"/>
          <p:nvPr/>
        </p:nvSpPr>
        <p:spPr>
          <a:xfrm>
            <a:off x="432619" y="1099036"/>
            <a:ext cx="11326761" cy="5735761"/>
          </a:xfrm>
          <a:prstGeom prst="rect">
            <a:avLst/>
          </a:prstGeom>
          <a:noFill/>
          <a:ln>
            <a:noFill/>
          </a:ln>
        </p:spPr>
        <p:txBody>
          <a:bodyPr spcFirstLastPara="1" wrap="square" lIns="91425" tIns="45700" rIns="91425" bIns="45700" anchor="t" anchorCtr="0">
            <a:noAutofit/>
          </a:bodyPr>
          <a:lstStyle/>
          <a:p>
            <a:pPr marL="0" marR="0" lvl="0" indent="0" rtl="0">
              <a:lnSpc>
                <a:spcPct val="100000"/>
              </a:lnSpc>
              <a:spcBef>
                <a:spcPts val="0"/>
              </a:spcBef>
              <a:spcAft>
                <a:spcPts val="0"/>
              </a:spcAft>
              <a:buNone/>
            </a:pPr>
            <a:r>
              <a:rPr lang="en-IN" b="1" dirty="0">
                <a:latin typeface="Verdana" panose="020B0604030504040204" pitchFamily="34" charset="0"/>
                <a:ea typeface="Verdana" panose="020B0604030504040204" pitchFamily="34" charset="0"/>
              </a:rPr>
              <a:t>Why: </a:t>
            </a:r>
            <a:r>
              <a:rPr lang="en-US" dirty="0"/>
              <a:t>To create a private 5G network LAN for secure, high-speed, cost-effective, and customizable communication within a specific area or organization, utilizing srsRAN 5G and the USRP N321 for high-performance, flexible wireless communication.</a:t>
            </a:r>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What: </a:t>
            </a:r>
            <a:r>
              <a:rPr lang="en-US" dirty="0"/>
              <a:t>srsRAN 5G is an open-source software suite that provides tools and libraries for implementing and managing 5G networks, including base stations (</a:t>
            </a:r>
            <a:r>
              <a:rPr lang="en-US" dirty="0" err="1"/>
              <a:t>gNB</a:t>
            </a:r>
            <a:r>
              <a:rPr lang="en-US" dirty="0"/>
              <a:t>) and core network components (5GC), compatible with SDR hardware like the USRP N321.</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Where: </a:t>
            </a:r>
            <a:r>
              <a:rPr lang="en-US" dirty="0"/>
              <a:t>It is used globally in research, development, and educational settings, as well as for deploying private 5G networks in specific locations or organizations.</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When: </a:t>
            </a:r>
            <a:r>
              <a:rPr lang="en-US" dirty="0"/>
              <a:t>srsRAN 5G was initially released in 2016 for 4G LTE, and since then has evolved to support 5G technology, with continuous updates and improvements to accommodate the latest features.</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How: </a:t>
            </a:r>
            <a:r>
              <a:rPr lang="en-US" dirty="0"/>
              <a:t>Install srsRAN on a Linux system (such as Ubuntu), configure the network components and settings for 5G, connect the USRP N321 to the system, and run the necessary software processes to set up and operate the 5G network.</a:t>
            </a:r>
          </a:p>
          <a:p>
            <a:endParaRPr lang="en-IN" dirty="0">
              <a:latin typeface="Verdana" panose="020B0604030504040204" pitchFamily="34" charset="0"/>
              <a:ea typeface="Verdana" panose="020B0604030504040204" pitchFamily="34" charset="0"/>
            </a:endParaRPr>
          </a:p>
          <a:p>
            <a:r>
              <a:rPr lang="en-IN" b="1" dirty="0">
                <a:latin typeface="Verdana" panose="020B0604030504040204" pitchFamily="34" charset="0"/>
                <a:ea typeface="Verdana" panose="020B0604030504040204" pitchFamily="34" charset="0"/>
              </a:rPr>
              <a:t>Refined Objective: </a:t>
            </a:r>
            <a:r>
              <a:rPr lang="en-US" dirty="0"/>
              <a:t>To provide a flexible, open-source platform for deploying and experimenting with 5G networks, enabling users to create private 5G networks, conduct research, develop new features, and gain hands-on experience with 5G technologies using software-defined radio (SDR) hardware like the USRP N321</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76933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b12e713-2dca-40f0-9e5e-b71e83d0a0b8"/>
</p:tagLst>
</file>

<file path=ppt/theme/theme1.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3880</TotalTime>
  <Words>3291</Words>
  <Application>Microsoft Office PowerPoint</Application>
  <PresentationFormat>Widescreen</PresentationFormat>
  <Paragraphs>388</Paragraphs>
  <Slides>33</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Arial</vt:lpstr>
      <vt:lpstr>Ubuntu</vt:lpstr>
      <vt:lpstr>Times New Roman</vt:lpstr>
      <vt:lpstr>Montserrat</vt:lpstr>
      <vt:lpstr>Montserrat Medium</vt:lpstr>
      <vt:lpstr>Open Sans</vt:lpstr>
      <vt:lpstr>Poppins SemiBold</vt:lpstr>
      <vt:lpstr>Roboto</vt:lpstr>
      <vt:lpstr>Aharoni</vt:lpstr>
      <vt:lpstr>HelveticaNeue Regular</vt:lpstr>
      <vt:lpstr>Plus Jakarta Sans</vt:lpstr>
      <vt:lpstr>Poppins</vt:lpstr>
      <vt:lpstr>Fira Sans Extra Condensed Medium</vt:lpstr>
      <vt:lpstr>Verdana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GITAM</dc:creator>
  <cp:lastModifiedBy>poli prudvi reddy</cp:lastModifiedBy>
  <cp:revision>37</cp:revision>
  <dcterms:created xsi:type="dcterms:W3CDTF">2022-05-23T07:15:42Z</dcterms:created>
  <dcterms:modified xsi:type="dcterms:W3CDTF">2025-03-19T04:27:12Z</dcterms:modified>
</cp:coreProperties>
</file>